
<file path=[Content_Types].xml><?xml version="1.0" encoding="utf-8"?>
<Types xmlns="http://schemas.openxmlformats.org/package/2006/content-types">
  <Default Extension="jpeg" ContentType="image/jpe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58" r:id="rId3"/>
  </p:sldMasterIdLst>
  <p:notesMasterIdLst>
    <p:notesMasterId r:id="rId5"/>
  </p:notesMasterIdLst>
  <p:sldIdLst>
    <p:sldId id="335" r:id="rId4"/>
    <p:sldId id="368" r:id="rId6"/>
    <p:sldId id="272" r:id="rId7"/>
    <p:sldId id="257" r:id="rId8"/>
    <p:sldId id="289" r:id="rId9"/>
    <p:sldId id="273" r:id="rId10"/>
    <p:sldId id="259" r:id="rId11"/>
    <p:sldId id="261" r:id="rId12"/>
    <p:sldId id="363" r:id="rId13"/>
    <p:sldId id="364" r:id="rId14"/>
    <p:sldId id="275" r:id="rId15"/>
    <p:sldId id="277" r:id="rId16"/>
    <p:sldId id="278" r:id="rId17"/>
    <p:sldId id="264" r:id="rId18"/>
    <p:sldId id="336" r:id="rId19"/>
    <p:sldId id="337" r:id="rId20"/>
    <p:sldId id="338" r:id="rId21"/>
    <p:sldId id="339" r:id="rId22"/>
    <p:sldId id="280" r:id="rId23"/>
    <p:sldId id="284" r:id="rId24"/>
    <p:sldId id="341" r:id="rId25"/>
    <p:sldId id="360" r:id="rId26"/>
    <p:sldId id="361" r:id="rId27"/>
    <p:sldId id="362" r:id="rId28"/>
    <p:sldId id="356" r:id="rId29"/>
    <p:sldId id="358" r:id="rId30"/>
    <p:sldId id="365" r:id="rId31"/>
    <p:sldId id="367" r:id="rId32"/>
    <p:sldId id="366" r:id="rId33"/>
    <p:sldId id="258"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69F62BE9-074B-441C-9582-0B0E27412E53}">
          <p14:sldIdLst>
            <p14:sldId id="335"/>
            <p14:sldId id="368"/>
            <p14:sldId id="257"/>
            <p14:sldId id="259"/>
            <p14:sldId id="261"/>
            <p14:sldId id="363"/>
            <p14:sldId id="277"/>
            <p14:sldId id="278"/>
            <p14:sldId id="264"/>
            <p14:sldId id="336"/>
            <p14:sldId id="338"/>
            <p14:sldId id="339"/>
            <p14:sldId id="360"/>
            <p14:sldId id="356"/>
            <p14:sldId id="358"/>
            <p14:sldId id="365"/>
            <p14:sldId id="367"/>
            <p14:sldId id="366"/>
            <p14:sldId id="258"/>
            <p14:sldId id="289"/>
            <p14:sldId id="273"/>
            <p14:sldId id="364"/>
            <p14:sldId id="272"/>
            <p14:sldId id="275"/>
            <p14:sldId id="337"/>
            <p14:sldId id="280"/>
            <p14:sldId id="284"/>
            <p14:sldId id="341"/>
            <p14:sldId id="361"/>
            <p14:sldId id="362"/>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作者"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62626"/>
    <a:srgbClr val="BFBFBF"/>
    <a:srgbClr val="767171"/>
    <a:srgbClr val="C5BCB3"/>
    <a:srgbClr val="BB9D83"/>
    <a:srgbClr val="B5A085"/>
    <a:srgbClr val="C3B9AF"/>
    <a:srgbClr val="7F8B9A"/>
    <a:srgbClr val="798195"/>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62" autoAdjust="0"/>
    <p:restoredTop sz="94660"/>
  </p:normalViewPr>
  <p:slideViewPr>
    <p:cSldViewPr snapToGrid="0">
      <p:cViewPr varScale="1">
        <p:scale>
          <a:sx n="92" d="100"/>
          <a:sy n="92" d="100"/>
        </p:scale>
        <p:origin x="420" y="84"/>
      </p:cViewPr>
      <p:guideLst>
        <p:guide orient="horz" pos="2173"/>
        <p:guide pos="3840"/>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8" Type="http://schemas.openxmlformats.org/officeDocument/2006/relationships/commentAuthors" Target="commentAuthors.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51EEE7-EF14-4B5E-9FA6-1DBC8F2973C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1E56D6-0CE7-4080-AC7F-4B277B157C7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BE00748-4807-4C51-9916-5B2C83C9737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1E56D6-0CE7-4080-AC7F-4B277B157C7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1E56D6-0CE7-4080-AC7F-4B277B157C7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1E56D6-0CE7-4080-AC7F-4B277B157C7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1E56D6-0CE7-4080-AC7F-4B277B157C7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1E56D6-0CE7-4080-AC7F-4B277B157C7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1E56D6-0CE7-4080-AC7F-4B277B157C7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1E56D6-0CE7-4080-AC7F-4B277B157C75}"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1E56D6-0CE7-4080-AC7F-4B277B157C75}"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1E56D6-0CE7-4080-AC7F-4B277B157C75}"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1E56D6-0CE7-4080-AC7F-4B277B157C7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1E56D6-0CE7-4080-AC7F-4B277B157C7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1E56D6-0CE7-4080-AC7F-4B277B157C7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1E56D6-0CE7-4080-AC7F-4B277B157C7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1E56D6-0CE7-4080-AC7F-4B277B157C7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1E56D6-0CE7-4080-AC7F-4B277B157C7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1E56D6-0CE7-4080-AC7F-4B277B157C7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1E56D6-0CE7-4080-AC7F-4B277B157C75}" type="slidenum">
              <a:rPr lang="zh-CN" altLang="en-US" smtClean="0">
                <a:solidFill>
                  <a:prstClr val="black"/>
                </a:solidFill>
              </a:rPr>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0" y="0"/>
            <a:ext cx="6858000" cy="6858000"/>
          </a:xfrm>
          <a:custGeom>
            <a:avLst/>
            <a:gdLst>
              <a:gd name="connsiteX0" fmla="*/ 0 w 6858000"/>
              <a:gd name="connsiteY0" fmla="*/ 0 h 6858000"/>
              <a:gd name="connsiteX1" fmla="*/ 6858000 w 6858000"/>
              <a:gd name="connsiteY1" fmla="*/ 6858000 h 6858000"/>
              <a:gd name="connsiteX2" fmla="*/ 0 w 6858000"/>
              <a:gd name="connsiteY2" fmla="*/ 6858000 h 6858000"/>
            </a:gdLst>
            <a:ahLst/>
            <a:cxnLst>
              <a:cxn ang="0">
                <a:pos x="connsiteX0" y="connsiteY0"/>
              </a:cxn>
              <a:cxn ang="0">
                <a:pos x="connsiteX1" y="connsiteY1"/>
              </a:cxn>
              <a:cxn ang="0">
                <a:pos x="connsiteX2" y="connsiteY2"/>
              </a:cxn>
            </a:cxnLst>
            <a:rect l="l" t="t" r="r" b="b"/>
            <a:pathLst>
              <a:path w="6858000" h="6858000">
                <a:moveTo>
                  <a:pt x="0" y="0"/>
                </a:moveTo>
                <a:lnTo>
                  <a:pt x="6858000" y="6858000"/>
                </a:lnTo>
                <a:lnTo>
                  <a:pt x="0" y="6858000"/>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1" name="任意多边形 20"/>
          <p:cNvSpPr/>
          <p:nvPr/>
        </p:nvSpPr>
        <p:spPr>
          <a:xfrm rot="900000">
            <a:off x="1627752" y="-351778"/>
            <a:ext cx="8991006" cy="6497831"/>
          </a:xfrm>
          <a:custGeom>
            <a:avLst/>
            <a:gdLst>
              <a:gd name="connsiteX0" fmla="*/ 5426945 w 8991006"/>
              <a:gd name="connsiteY0" fmla="*/ 0 h 6497831"/>
              <a:gd name="connsiteX1" fmla="*/ 8991006 w 8991006"/>
              <a:gd name="connsiteY1" fmla="*/ 6144936 h 6497831"/>
              <a:gd name="connsiteX2" fmla="*/ 7673985 w 8991006"/>
              <a:gd name="connsiteY2" fmla="*/ 6497831 h 6497831"/>
              <a:gd name="connsiteX3" fmla="*/ 0 w 8991006"/>
              <a:gd name="connsiteY3" fmla="*/ 6497831 h 6497831"/>
              <a:gd name="connsiteX4" fmla="*/ 3463621 w 8991006"/>
              <a:gd name="connsiteY4" fmla="*/ 526071 h 6497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1006" h="6497831">
                <a:moveTo>
                  <a:pt x="5426945" y="0"/>
                </a:moveTo>
                <a:lnTo>
                  <a:pt x="8991006" y="6144936"/>
                </a:lnTo>
                <a:lnTo>
                  <a:pt x="7673985" y="6497831"/>
                </a:lnTo>
                <a:lnTo>
                  <a:pt x="0" y="6497831"/>
                </a:lnTo>
                <a:lnTo>
                  <a:pt x="3463621" y="526071"/>
                </a:lnTo>
                <a:close/>
              </a:path>
            </a:pathLst>
          </a:cu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ea typeface="方正兰亭细黑_GBK" panose="02000000000000000000" pitchFamily="2" charset="-122"/>
            </a:endParaRPr>
          </a:p>
        </p:txBody>
      </p:sp>
      <p:sp>
        <p:nvSpPr>
          <p:cNvPr id="19" name="任意多边形 18"/>
          <p:cNvSpPr/>
          <p:nvPr/>
        </p:nvSpPr>
        <p:spPr>
          <a:xfrm rot="18900000">
            <a:off x="1448655" y="-1557643"/>
            <a:ext cx="8453764" cy="7417578"/>
          </a:xfrm>
          <a:custGeom>
            <a:avLst/>
            <a:gdLst>
              <a:gd name="connsiteX0" fmla="*/ 3560275 w 8453764"/>
              <a:gd name="connsiteY0" fmla="*/ 0 h 7417578"/>
              <a:gd name="connsiteX1" fmla="*/ 4968120 w 8453764"/>
              <a:gd name="connsiteY1" fmla="*/ 1407845 h 7417578"/>
              <a:gd name="connsiteX2" fmla="*/ 8453764 w 8453764"/>
              <a:gd name="connsiteY2" fmla="*/ 7417578 h 7417578"/>
              <a:gd name="connsiteX3" fmla="*/ 1279175 w 8453764"/>
              <a:gd name="connsiteY3" fmla="*/ 7417578 h 7417578"/>
              <a:gd name="connsiteX4" fmla="*/ 0 w 8453764"/>
              <a:gd name="connsiteY4" fmla="*/ 6138404 h 7417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3764" h="7417578">
                <a:moveTo>
                  <a:pt x="3560275" y="0"/>
                </a:moveTo>
                <a:lnTo>
                  <a:pt x="4968120" y="1407845"/>
                </a:lnTo>
                <a:lnTo>
                  <a:pt x="8453764" y="7417578"/>
                </a:lnTo>
                <a:lnTo>
                  <a:pt x="1279175" y="7417578"/>
                </a:lnTo>
                <a:lnTo>
                  <a:pt x="0" y="6138404"/>
                </a:lnTo>
                <a:close/>
              </a:path>
            </a:pathLst>
          </a:cu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ea typeface="方正兰亭细黑_GBK" panose="02000000000000000000" pitchFamily="2" charset="-122"/>
            </a:endParaRPr>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7" name="标题 6"/>
          <p:cNvSpPr>
            <a:spLocks noGrp="1"/>
          </p:cNvSpPr>
          <p:nvPr>
            <p:ph type="title"/>
          </p:nvPr>
        </p:nvSpPr>
        <p:spPr>
          <a:xfrm>
            <a:off x="3692071" y="3449856"/>
            <a:ext cx="5090885" cy="853578"/>
          </a:xfrm>
        </p:spPr>
        <p:txBody>
          <a:bodyPr>
            <a:normAutofit/>
          </a:bodyPr>
          <a:lstStyle>
            <a:lvl1pPr algn="ctr">
              <a:defRPr sz="3200"/>
            </a:lvl1pPr>
          </a:lstStyle>
          <a:p>
            <a:r>
              <a:rPr lang="zh-CN" altLang="en-US" dirty="0"/>
              <a:t>单击此处编辑母版标题样式</a:t>
            </a:r>
            <a:endParaRPr lang="zh-CN" altLang="en-US" dirty="0"/>
          </a:p>
        </p:txBody>
      </p:sp>
      <p:sp>
        <p:nvSpPr>
          <p:cNvPr id="22" name="文本占位符 2"/>
          <p:cNvSpPr>
            <a:spLocks noGrp="1"/>
          </p:cNvSpPr>
          <p:nvPr>
            <p:ph type="body" idx="1" hasCustomPrompt="1"/>
          </p:nvPr>
        </p:nvSpPr>
        <p:spPr>
          <a:xfrm>
            <a:off x="5283200" y="4545661"/>
            <a:ext cx="2855018" cy="907817"/>
          </a:xfrm>
        </p:spPr>
        <p:txBody>
          <a:bodyPr>
            <a:normAutofit/>
          </a:bodyPr>
          <a:lstStyle>
            <a:lvl1pPr marL="0" indent="0" algn="l">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9763" y="4545661"/>
            <a:ext cx="588341" cy="84462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75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1+#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b" anchorCtr="0"/>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椭圆 9"/>
          <p:cNvSpPr/>
          <p:nvPr/>
        </p:nvSpPr>
        <p:spPr>
          <a:xfrm>
            <a:off x="5185138" y="1219201"/>
            <a:ext cx="4359725" cy="4359725"/>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sp>
        <p:nvSpPr>
          <p:cNvPr id="12" name="椭圆 11"/>
          <p:cNvSpPr/>
          <p:nvPr/>
        </p:nvSpPr>
        <p:spPr>
          <a:xfrm>
            <a:off x="6047104" y="4331787"/>
            <a:ext cx="518160" cy="5181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9"/>
          <p:cNvSpPr>
            <a:spLocks noEditPoints="1"/>
          </p:cNvSpPr>
          <p:nvPr/>
        </p:nvSpPr>
        <p:spPr bwMode="auto">
          <a:xfrm>
            <a:off x="6105702" y="4427104"/>
            <a:ext cx="400965" cy="327526"/>
          </a:xfrm>
          <a:custGeom>
            <a:avLst/>
            <a:gdLst>
              <a:gd name="T0" fmla="*/ 470 w 694"/>
              <a:gd name="T1" fmla="*/ 171 h 565"/>
              <a:gd name="T2" fmla="*/ 493 w 694"/>
              <a:gd name="T3" fmla="*/ 172 h 565"/>
              <a:gd name="T4" fmla="*/ 246 w 694"/>
              <a:gd name="T5" fmla="*/ 0 h 565"/>
              <a:gd name="T6" fmla="*/ 0 w 694"/>
              <a:gd name="T7" fmla="*/ 209 h 565"/>
              <a:gd name="T8" fmla="*/ 99 w 694"/>
              <a:gd name="T9" fmla="*/ 374 h 565"/>
              <a:gd name="T10" fmla="*/ 74 w 694"/>
              <a:gd name="T11" fmla="*/ 448 h 565"/>
              <a:gd name="T12" fmla="*/ 160 w 694"/>
              <a:gd name="T13" fmla="*/ 405 h 565"/>
              <a:gd name="T14" fmla="*/ 246 w 694"/>
              <a:gd name="T15" fmla="*/ 418 h 565"/>
              <a:gd name="T16" fmla="*/ 269 w 694"/>
              <a:gd name="T17" fmla="*/ 417 h 565"/>
              <a:gd name="T18" fmla="*/ 261 w 694"/>
              <a:gd name="T19" fmla="*/ 365 h 565"/>
              <a:gd name="T20" fmla="*/ 470 w 694"/>
              <a:gd name="T21" fmla="*/ 171 h 565"/>
              <a:gd name="T22" fmla="*/ 338 w 694"/>
              <a:gd name="T23" fmla="*/ 104 h 565"/>
              <a:gd name="T24" fmla="*/ 368 w 694"/>
              <a:gd name="T25" fmla="*/ 135 h 565"/>
              <a:gd name="T26" fmla="*/ 338 w 694"/>
              <a:gd name="T27" fmla="*/ 166 h 565"/>
              <a:gd name="T28" fmla="*/ 301 w 694"/>
              <a:gd name="T29" fmla="*/ 135 h 565"/>
              <a:gd name="T30" fmla="*/ 338 w 694"/>
              <a:gd name="T31" fmla="*/ 104 h 565"/>
              <a:gd name="T32" fmla="*/ 166 w 694"/>
              <a:gd name="T33" fmla="*/ 166 h 565"/>
              <a:gd name="T34" fmla="*/ 129 w 694"/>
              <a:gd name="T35" fmla="*/ 135 h 565"/>
              <a:gd name="T36" fmla="*/ 166 w 694"/>
              <a:gd name="T37" fmla="*/ 104 h 565"/>
              <a:gd name="T38" fmla="*/ 197 w 694"/>
              <a:gd name="T39" fmla="*/ 135 h 565"/>
              <a:gd name="T40" fmla="*/ 166 w 694"/>
              <a:gd name="T41" fmla="*/ 166 h 565"/>
              <a:gd name="T42" fmla="*/ 694 w 694"/>
              <a:gd name="T43" fmla="*/ 362 h 565"/>
              <a:gd name="T44" fmla="*/ 485 w 694"/>
              <a:gd name="T45" fmla="*/ 184 h 565"/>
              <a:gd name="T46" fmla="*/ 277 w 694"/>
              <a:gd name="T47" fmla="*/ 362 h 565"/>
              <a:gd name="T48" fmla="*/ 485 w 694"/>
              <a:gd name="T49" fmla="*/ 540 h 565"/>
              <a:gd name="T50" fmla="*/ 559 w 694"/>
              <a:gd name="T51" fmla="*/ 528 h 565"/>
              <a:gd name="T52" fmla="*/ 626 w 694"/>
              <a:gd name="T53" fmla="*/ 565 h 565"/>
              <a:gd name="T54" fmla="*/ 608 w 694"/>
              <a:gd name="T55" fmla="*/ 503 h 565"/>
              <a:gd name="T56" fmla="*/ 694 w 694"/>
              <a:gd name="T57" fmla="*/ 362 h 565"/>
              <a:gd name="T58" fmla="*/ 418 w 694"/>
              <a:gd name="T59" fmla="*/ 331 h 565"/>
              <a:gd name="T60" fmla="*/ 393 w 694"/>
              <a:gd name="T61" fmla="*/ 307 h 565"/>
              <a:gd name="T62" fmla="*/ 418 w 694"/>
              <a:gd name="T63" fmla="*/ 282 h 565"/>
              <a:gd name="T64" fmla="*/ 448 w 694"/>
              <a:gd name="T65" fmla="*/ 307 h 565"/>
              <a:gd name="T66" fmla="*/ 418 w 694"/>
              <a:gd name="T67" fmla="*/ 331 h 565"/>
              <a:gd name="T68" fmla="*/ 552 w 694"/>
              <a:gd name="T69" fmla="*/ 331 h 565"/>
              <a:gd name="T70" fmla="*/ 528 w 694"/>
              <a:gd name="T71" fmla="*/ 307 h 565"/>
              <a:gd name="T72" fmla="*/ 552 w 694"/>
              <a:gd name="T73" fmla="*/ 282 h 565"/>
              <a:gd name="T74" fmla="*/ 583 w 694"/>
              <a:gd name="T75" fmla="*/ 307 h 565"/>
              <a:gd name="T76" fmla="*/ 552 w 694"/>
              <a:gd name="T77" fmla="*/ 331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94" h="565">
                <a:moveTo>
                  <a:pt x="470" y="171"/>
                </a:moveTo>
                <a:cubicBezTo>
                  <a:pt x="478" y="171"/>
                  <a:pt x="485" y="172"/>
                  <a:pt x="493" y="172"/>
                </a:cubicBezTo>
                <a:cubicBezTo>
                  <a:pt x="472" y="74"/>
                  <a:pt x="366" y="0"/>
                  <a:pt x="246" y="0"/>
                </a:cubicBezTo>
                <a:cubicBezTo>
                  <a:pt x="111" y="0"/>
                  <a:pt x="0" y="92"/>
                  <a:pt x="0" y="209"/>
                </a:cubicBezTo>
                <a:cubicBezTo>
                  <a:pt x="0" y="276"/>
                  <a:pt x="37" y="331"/>
                  <a:pt x="99" y="374"/>
                </a:cubicBezTo>
                <a:cubicBezTo>
                  <a:pt x="74" y="448"/>
                  <a:pt x="74" y="448"/>
                  <a:pt x="74" y="448"/>
                </a:cubicBezTo>
                <a:cubicBezTo>
                  <a:pt x="160" y="405"/>
                  <a:pt x="160" y="405"/>
                  <a:pt x="160" y="405"/>
                </a:cubicBezTo>
                <a:cubicBezTo>
                  <a:pt x="191" y="411"/>
                  <a:pt x="215" y="418"/>
                  <a:pt x="246" y="418"/>
                </a:cubicBezTo>
                <a:cubicBezTo>
                  <a:pt x="253" y="418"/>
                  <a:pt x="261" y="417"/>
                  <a:pt x="269" y="417"/>
                </a:cubicBezTo>
                <a:cubicBezTo>
                  <a:pt x="264" y="400"/>
                  <a:pt x="261" y="383"/>
                  <a:pt x="261" y="365"/>
                </a:cubicBezTo>
                <a:cubicBezTo>
                  <a:pt x="261" y="258"/>
                  <a:pt x="353" y="171"/>
                  <a:pt x="470" y="171"/>
                </a:cubicBezTo>
                <a:close/>
                <a:moveTo>
                  <a:pt x="338" y="104"/>
                </a:moveTo>
                <a:cubicBezTo>
                  <a:pt x="356" y="104"/>
                  <a:pt x="368" y="117"/>
                  <a:pt x="368" y="135"/>
                </a:cubicBezTo>
                <a:cubicBezTo>
                  <a:pt x="368" y="153"/>
                  <a:pt x="356" y="166"/>
                  <a:pt x="338" y="166"/>
                </a:cubicBezTo>
                <a:cubicBezTo>
                  <a:pt x="319" y="166"/>
                  <a:pt x="301" y="153"/>
                  <a:pt x="301" y="135"/>
                </a:cubicBezTo>
                <a:cubicBezTo>
                  <a:pt x="301" y="117"/>
                  <a:pt x="319" y="104"/>
                  <a:pt x="338" y="104"/>
                </a:cubicBezTo>
                <a:close/>
                <a:moveTo>
                  <a:pt x="166" y="166"/>
                </a:moveTo>
                <a:cubicBezTo>
                  <a:pt x="148" y="166"/>
                  <a:pt x="129" y="153"/>
                  <a:pt x="129" y="135"/>
                </a:cubicBezTo>
                <a:cubicBezTo>
                  <a:pt x="129" y="117"/>
                  <a:pt x="148" y="104"/>
                  <a:pt x="166" y="104"/>
                </a:cubicBezTo>
                <a:cubicBezTo>
                  <a:pt x="184" y="104"/>
                  <a:pt x="197" y="117"/>
                  <a:pt x="197" y="135"/>
                </a:cubicBezTo>
                <a:cubicBezTo>
                  <a:pt x="197" y="153"/>
                  <a:pt x="184" y="166"/>
                  <a:pt x="166" y="166"/>
                </a:cubicBezTo>
                <a:close/>
                <a:moveTo>
                  <a:pt x="694" y="362"/>
                </a:moveTo>
                <a:cubicBezTo>
                  <a:pt x="694" y="264"/>
                  <a:pt x="595" y="184"/>
                  <a:pt x="485" y="184"/>
                </a:cubicBezTo>
                <a:cubicBezTo>
                  <a:pt x="368" y="184"/>
                  <a:pt x="277" y="264"/>
                  <a:pt x="277" y="362"/>
                </a:cubicBezTo>
                <a:cubicBezTo>
                  <a:pt x="277" y="460"/>
                  <a:pt x="368" y="540"/>
                  <a:pt x="485" y="540"/>
                </a:cubicBezTo>
                <a:cubicBezTo>
                  <a:pt x="510" y="540"/>
                  <a:pt x="534" y="534"/>
                  <a:pt x="559" y="528"/>
                </a:cubicBezTo>
                <a:cubicBezTo>
                  <a:pt x="626" y="565"/>
                  <a:pt x="626" y="565"/>
                  <a:pt x="626" y="565"/>
                </a:cubicBezTo>
                <a:cubicBezTo>
                  <a:pt x="608" y="503"/>
                  <a:pt x="608" y="503"/>
                  <a:pt x="608" y="503"/>
                </a:cubicBezTo>
                <a:cubicBezTo>
                  <a:pt x="657" y="466"/>
                  <a:pt x="694" y="418"/>
                  <a:pt x="694" y="362"/>
                </a:cubicBezTo>
                <a:close/>
                <a:moveTo>
                  <a:pt x="418" y="331"/>
                </a:moveTo>
                <a:cubicBezTo>
                  <a:pt x="405" y="331"/>
                  <a:pt x="393" y="319"/>
                  <a:pt x="393" y="307"/>
                </a:cubicBezTo>
                <a:cubicBezTo>
                  <a:pt x="393" y="295"/>
                  <a:pt x="405" y="282"/>
                  <a:pt x="418" y="282"/>
                </a:cubicBezTo>
                <a:cubicBezTo>
                  <a:pt x="436" y="282"/>
                  <a:pt x="448" y="295"/>
                  <a:pt x="448" y="307"/>
                </a:cubicBezTo>
                <a:cubicBezTo>
                  <a:pt x="448" y="319"/>
                  <a:pt x="436" y="331"/>
                  <a:pt x="418" y="331"/>
                </a:cubicBezTo>
                <a:close/>
                <a:moveTo>
                  <a:pt x="552" y="331"/>
                </a:moveTo>
                <a:cubicBezTo>
                  <a:pt x="540" y="331"/>
                  <a:pt x="528" y="319"/>
                  <a:pt x="528" y="307"/>
                </a:cubicBezTo>
                <a:cubicBezTo>
                  <a:pt x="528" y="295"/>
                  <a:pt x="540" y="282"/>
                  <a:pt x="552" y="282"/>
                </a:cubicBezTo>
                <a:cubicBezTo>
                  <a:pt x="571" y="282"/>
                  <a:pt x="583" y="295"/>
                  <a:pt x="583" y="307"/>
                </a:cubicBezTo>
                <a:cubicBezTo>
                  <a:pt x="583" y="319"/>
                  <a:pt x="571" y="331"/>
                  <a:pt x="552" y="331"/>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14" name="椭圆 13"/>
          <p:cNvSpPr/>
          <p:nvPr/>
        </p:nvSpPr>
        <p:spPr>
          <a:xfrm>
            <a:off x="7105920" y="4331787"/>
            <a:ext cx="518160" cy="5181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8164736" y="4331787"/>
            <a:ext cx="518160" cy="5181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稻壳儿小白白(http://dwz.cn/Wu2UP)"/>
          <p:cNvSpPr/>
          <p:nvPr/>
        </p:nvSpPr>
        <p:spPr>
          <a:xfrm>
            <a:off x="7196860" y="4387350"/>
            <a:ext cx="336281" cy="407035"/>
          </a:xfrm>
          <a:custGeom>
            <a:avLst/>
            <a:gdLst/>
            <a:ahLst/>
            <a:cxnLst>
              <a:cxn ang="0">
                <a:pos x="40563" y="133577"/>
              </a:cxn>
              <a:cxn ang="0">
                <a:pos x="47324" y="120219"/>
              </a:cxn>
              <a:cxn ang="0">
                <a:pos x="54084" y="100183"/>
              </a:cxn>
              <a:cxn ang="0">
                <a:pos x="108169" y="13358"/>
              </a:cxn>
              <a:cxn ang="0">
                <a:pos x="169013" y="0"/>
              </a:cxn>
              <a:cxn ang="0">
                <a:pos x="216337" y="13358"/>
              </a:cxn>
              <a:cxn ang="0">
                <a:pos x="277182" y="106861"/>
              </a:cxn>
              <a:cxn ang="0">
                <a:pos x="277182" y="106861"/>
              </a:cxn>
              <a:cxn ang="0">
                <a:pos x="290703" y="133577"/>
              </a:cxn>
              <a:cxn ang="0">
                <a:pos x="283942" y="146934"/>
              </a:cxn>
              <a:cxn ang="0">
                <a:pos x="283942" y="146934"/>
              </a:cxn>
              <a:cxn ang="0">
                <a:pos x="317745" y="220402"/>
              </a:cxn>
              <a:cxn ang="0">
                <a:pos x="304224" y="253796"/>
              </a:cxn>
              <a:cxn ang="0">
                <a:pos x="283942" y="227080"/>
              </a:cxn>
              <a:cxn ang="0">
                <a:pos x="283942" y="227080"/>
              </a:cxn>
              <a:cxn ang="0">
                <a:pos x="283942" y="233759"/>
              </a:cxn>
              <a:cxn ang="0">
                <a:pos x="256900" y="273832"/>
              </a:cxn>
              <a:cxn ang="0">
                <a:pos x="290703" y="293869"/>
              </a:cxn>
              <a:cxn ang="0">
                <a:pos x="290703" y="300548"/>
              </a:cxn>
              <a:cxn ang="0">
                <a:pos x="229858" y="320584"/>
              </a:cxn>
              <a:cxn ang="0">
                <a:pos x="169013" y="307226"/>
              </a:cxn>
              <a:cxn ang="0">
                <a:pos x="155492" y="307226"/>
              </a:cxn>
              <a:cxn ang="0">
                <a:pos x="101408" y="320584"/>
              </a:cxn>
              <a:cxn ang="0">
                <a:pos x="33803" y="300548"/>
              </a:cxn>
              <a:cxn ang="0">
                <a:pos x="47324" y="280511"/>
              </a:cxn>
              <a:cxn ang="0">
                <a:pos x="60845" y="273832"/>
              </a:cxn>
              <a:cxn ang="0">
                <a:pos x="60845" y="273832"/>
              </a:cxn>
              <a:cxn ang="0">
                <a:pos x="60845" y="273832"/>
              </a:cxn>
              <a:cxn ang="0">
                <a:pos x="60845" y="273832"/>
              </a:cxn>
              <a:cxn ang="0">
                <a:pos x="33803" y="227080"/>
              </a:cxn>
              <a:cxn ang="0">
                <a:pos x="27042" y="227080"/>
              </a:cxn>
              <a:cxn ang="0">
                <a:pos x="27042" y="227080"/>
              </a:cxn>
              <a:cxn ang="0">
                <a:pos x="6761" y="247117"/>
              </a:cxn>
              <a:cxn ang="0">
                <a:pos x="6761" y="247117"/>
              </a:cxn>
              <a:cxn ang="0">
                <a:pos x="0" y="247117"/>
              </a:cxn>
              <a:cxn ang="0">
                <a:pos x="0" y="227080"/>
              </a:cxn>
              <a:cxn ang="0">
                <a:pos x="40563" y="146934"/>
              </a:cxn>
              <a:cxn ang="0">
                <a:pos x="40563" y="133577"/>
              </a:cxn>
            </a:cxnLst>
            <a:rect l="0" t="0" r="0" b="0"/>
            <a:pathLst>
              <a:path w="47" h="48">
                <a:moveTo>
                  <a:pt x="6" y="20"/>
                </a:moveTo>
                <a:cubicBezTo>
                  <a:pt x="6" y="20"/>
                  <a:pt x="7" y="18"/>
                  <a:pt x="7" y="18"/>
                </a:cubicBezTo>
                <a:cubicBezTo>
                  <a:pt x="7" y="17"/>
                  <a:pt x="7" y="16"/>
                  <a:pt x="8" y="15"/>
                </a:cubicBezTo>
                <a:cubicBezTo>
                  <a:pt x="8" y="10"/>
                  <a:pt x="12" y="4"/>
                  <a:pt x="16" y="2"/>
                </a:cubicBezTo>
                <a:cubicBezTo>
                  <a:pt x="19" y="1"/>
                  <a:pt x="22" y="0"/>
                  <a:pt x="25" y="0"/>
                </a:cubicBezTo>
                <a:cubicBezTo>
                  <a:pt x="27" y="0"/>
                  <a:pt x="30" y="1"/>
                  <a:pt x="32" y="2"/>
                </a:cubicBezTo>
                <a:cubicBezTo>
                  <a:pt x="38" y="4"/>
                  <a:pt x="40" y="9"/>
                  <a:pt x="41" y="16"/>
                </a:cubicBezTo>
                <a:cubicBezTo>
                  <a:pt x="41" y="16"/>
                  <a:pt x="41" y="16"/>
                  <a:pt x="41" y="16"/>
                </a:cubicBezTo>
                <a:cubicBezTo>
                  <a:pt x="42" y="17"/>
                  <a:pt x="43" y="18"/>
                  <a:pt x="43" y="20"/>
                </a:cubicBezTo>
                <a:cubicBezTo>
                  <a:pt x="43" y="20"/>
                  <a:pt x="42" y="21"/>
                  <a:pt x="42" y="22"/>
                </a:cubicBezTo>
                <a:cubicBezTo>
                  <a:pt x="42" y="22"/>
                  <a:pt x="42" y="22"/>
                  <a:pt x="42" y="22"/>
                </a:cubicBezTo>
                <a:cubicBezTo>
                  <a:pt x="45" y="26"/>
                  <a:pt x="47" y="29"/>
                  <a:pt x="47" y="33"/>
                </a:cubicBezTo>
                <a:cubicBezTo>
                  <a:pt x="47" y="34"/>
                  <a:pt x="46" y="38"/>
                  <a:pt x="45" y="38"/>
                </a:cubicBezTo>
                <a:cubicBezTo>
                  <a:pt x="44" y="38"/>
                  <a:pt x="43" y="35"/>
                  <a:pt x="42" y="34"/>
                </a:cubicBezTo>
                <a:cubicBezTo>
                  <a:pt x="42" y="34"/>
                  <a:pt x="42" y="34"/>
                  <a:pt x="42" y="34"/>
                </a:cubicBezTo>
                <a:cubicBezTo>
                  <a:pt x="42" y="35"/>
                  <a:pt x="42" y="35"/>
                  <a:pt x="42" y="35"/>
                </a:cubicBezTo>
                <a:cubicBezTo>
                  <a:pt x="41" y="37"/>
                  <a:pt x="40" y="39"/>
                  <a:pt x="38" y="41"/>
                </a:cubicBezTo>
                <a:cubicBezTo>
                  <a:pt x="40" y="42"/>
                  <a:pt x="42" y="42"/>
                  <a:pt x="43" y="44"/>
                </a:cubicBezTo>
                <a:cubicBezTo>
                  <a:pt x="43" y="45"/>
                  <a:pt x="43" y="45"/>
                  <a:pt x="43" y="45"/>
                </a:cubicBezTo>
                <a:cubicBezTo>
                  <a:pt x="41" y="48"/>
                  <a:pt x="37" y="48"/>
                  <a:pt x="34" y="48"/>
                </a:cubicBezTo>
                <a:cubicBezTo>
                  <a:pt x="31" y="48"/>
                  <a:pt x="29" y="47"/>
                  <a:pt x="25" y="46"/>
                </a:cubicBezTo>
                <a:cubicBezTo>
                  <a:pt x="25" y="46"/>
                  <a:pt x="24" y="46"/>
                  <a:pt x="23" y="46"/>
                </a:cubicBezTo>
                <a:cubicBezTo>
                  <a:pt x="21" y="48"/>
                  <a:pt x="18" y="48"/>
                  <a:pt x="15" y="48"/>
                </a:cubicBezTo>
                <a:cubicBezTo>
                  <a:pt x="13" y="48"/>
                  <a:pt x="5" y="48"/>
                  <a:pt x="5" y="45"/>
                </a:cubicBezTo>
                <a:cubicBezTo>
                  <a:pt x="5" y="43"/>
                  <a:pt x="6" y="43"/>
                  <a:pt x="7" y="42"/>
                </a:cubicBezTo>
                <a:cubicBezTo>
                  <a:pt x="7" y="42"/>
                  <a:pt x="8" y="41"/>
                  <a:pt x="9" y="41"/>
                </a:cubicBezTo>
                <a:cubicBezTo>
                  <a:pt x="9" y="41"/>
                  <a:pt x="9" y="41"/>
                  <a:pt x="9" y="41"/>
                </a:cubicBezTo>
                <a:cubicBezTo>
                  <a:pt x="9" y="41"/>
                  <a:pt x="9" y="41"/>
                  <a:pt x="9" y="41"/>
                </a:cubicBezTo>
                <a:cubicBezTo>
                  <a:pt x="9" y="41"/>
                  <a:pt x="9" y="41"/>
                  <a:pt x="9" y="41"/>
                </a:cubicBezTo>
                <a:cubicBezTo>
                  <a:pt x="8" y="40"/>
                  <a:pt x="5" y="36"/>
                  <a:pt x="5" y="34"/>
                </a:cubicBezTo>
                <a:cubicBezTo>
                  <a:pt x="4" y="34"/>
                  <a:pt x="4" y="34"/>
                  <a:pt x="4" y="34"/>
                </a:cubicBezTo>
                <a:cubicBezTo>
                  <a:pt x="4" y="34"/>
                  <a:pt x="4" y="34"/>
                  <a:pt x="4" y="34"/>
                </a:cubicBezTo>
                <a:cubicBezTo>
                  <a:pt x="4" y="36"/>
                  <a:pt x="2" y="37"/>
                  <a:pt x="1" y="37"/>
                </a:cubicBezTo>
                <a:cubicBezTo>
                  <a:pt x="1" y="37"/>
                  <a:pt x="1" y="37"/>
                  <a:pt x="1" y="37"/>
                </a:cubicBezTo>
                <a:cubicBezTo>
                  <a:pt x="0" y="37"/>
                  <a:pt x="0" y="37"/>
                  <a:pt x="0" y="37"/>
                </a:cubicBezTo>
                <a:cubicBezTo>
                  <a:pt x="0" y="36"/>
                  <a:pt x="0" y="35"/>
                  <a:pt x="0" y="34"/>
                </a:cubicBezTo>
                <a:cubicBezTo>
                  <a:pt x="0" y="29"/>
                  <a:pt x="2" y="25"/>
                  <a:pt x="6" y="22"/>
                </a:cubicBezTo>
                <a:cubicBezTo>
                  <a:pt x="6" y="21"/>
                  <a:pt x="6" y="21"/>
                  <a:pt x="6" y="20"/>
                </a:cubicBezTo>
                <a:close/>
              </a:path>
            </a:pathLst>
          </a:custGeom>
          <a:solidFill>
            <a:schemeClr val="accent2"/>
          </a:solidFill>
          <a:ln w="9525">
            <a:noFill/>
          </a:ln>
        </p:spPr>
        <p:txBody>
          <a:bodyPr/>
          <a:lstStyle/>
          <a:p>
            <a:endParaRPr lang="zh-CN" altLang="en-US"/>
          </a:p>
        </p:txBody>
      </p:sp>
      <p:sp>
        <p:nvSpPr>
          <p:cNvPr id="17" name="Freeform 123"/>
          <p:cNvSpPr>
            <a:spLocks noEditPoints="1"/>
          </p:cNvSpPr>
          <p:nvPr/>
        </p:nvSpPr>
        <p:spPr bwMode="auto">
          <a:xfrm>
            <a:off x="8219072" y="4468146"/>
            <a:ext cx="353137" cy="281759"/>
          </a:xfrm>
          <a:custGeom>
            <a:avLst/>
            <a:gdLst>
              <a:gd name="T0" fmla="*/ 98 w 119"/>
              <a:gd name="T1" fmla="*/ 40 h 95"/>
              <a:gd name="T2" fmla="*/ 95 w 119"/>
              <a:gd name="T3" fmla="*/ 36 h 95"/>
              <a:gd name="T4" fmla="*/ 94 w 119"/>
              <a:gd name="T5" fmla="*/ 22 h 95"/>
              <a:gd name="T6" fmla="*/ 69 w 119"/>
              <a:gd name="T7" fmla="*/ 23 h 95"/>
              <a:gd name="T8" fmla="*/ 65 w 119"/>
              <a:gd name="T9" fmla="*/ 16 h 95"/>
              <a:gd name="T10" fmla="*/ 45 w 119"/>
              <a:gd name="T11" fmla="*/ 6 h 95"/>
              <a:gd name="T12" fmla="*/ 11 w 119"/>
              <a:gd name="T13" fmla="*/ 34 h 95"/>
              <a:gd name="T14" fmla="*/ 1 w 119"/>
              <a:gd name="T15" fmla="*/ 60 h 95"/>
              <a:gd name="T16" fmla="*/ 51 w 119"/>
              <a:gd name="T17" fmla="*/ 93 h 95"/>
              <a:gd name="T18" fmla="*/ 110 w 119"/>
              <a:gd name="T19" fmla="*/ 67 h 95"/>
              <a:gd name="T20" fmla="*/ 98 w 119"/>
              <a:gd name="T21" fmla="*/ 40 h 95"/>
              <a:gd name="T22" fmla="*/ 52 w 119"/>
              <a:gd name="T23" fmla="*/ 86 h 95"/>
              <a:gd name="T24" fmla="*/ 14 w 119"/>
              <a:gd name="T25" fmla="*/ 62 h 95"/>
              <a:gd name="T26" fmla="*/ 52 w 119"/>
              <a:gd name="T27" fmla="*/ 35 h 95"/>
              <a:gd name="T28" fmla="*/ 91 w 119"/>
              <a:gd name="T29" fmla="*/ 57 h 95"/>
              <a:gd name="T30" fmla="*/ 52 w 119"/>
              <a:gd name="T31" fmla="*/ 8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95">
                <a:moveTo>
                  <a:pt x="98" y="40"/>
                </a:moveTo>
                <a:cubicBezTo>
                  <a:pt x="93" y="39"/>
                  <a:pt x="95" y="36"/>
                  <a:pt x="95" y="36"/>
                </a:cubicBezTo>
                <a:cubicBezTo>
                  <a:pt x="95" y="36"/>
                  <a:pt x="100" y="28"/>
                  <a:pt x="94" y="22"/>
                </a:cubicBezTo>
                <a:cubicBezTo>
                  <a:pt x="87" y="14"/>
                  <a:pt x="69" y="23"/>
                  <a:pt x="69" y="23"/>
                </a:cubicBezTo>
                <a:cubicBezTo>
                  <a:pt x="62" y="25"/>
                  <a:pt x="64" y="22"/>
                  <a:pt x="65" y="16"/>
                </a:cubicBezTo>
                <a:cubicBezTo>
                  <a:pt x="65" y="10"/>
                  <a:pt x="63" y="0"/>
                  <a:pt x="45" y="6"/>
                </a:cubicBezTo>
                <a:cubicBezTo>
                  <a:pt x="26" y="12"/>
                  <a:pt x="11" y="34"/>
                  <a:pt x="11" y="34"/>
                </a:cubicBezTo>
                <a:cubicBezTo>
                  <a:pt x="0" y="49"/>
                  <a:pt x="1" y="60"/>
                  <a:pt x="1" y="60"/>
                </a:cubicBezTo>
                <a:cubicBezTo>
                  <a:pt x="4" y="85"/>
                  <a:pt x="30" y="91"/>
                  <a:pt x="51" y="93"/>
                </a:cubicBezTo>
                <a:cubicBezTo>
                  <a:pt x="72" y="95"/>
                  <a:pt x="102" y="86"/>
                  <a:pt x="110" y="67"/>
                </a:cubicBezTo>
                <a:cubicBezTo>
                  <a:pt x="119" y="48"/>
                  <a:pt x="103" y="41"/>
                  <a:pt x="98" y="40"/>
                </a:cubicBezTo>
                <a:close/>
                <a:moveTo>
                  <a:pt x="52" y="86"/>
                </a:moveTo>
                <a:cubicBezTo>
                  <a:pt x="31" y="87"/>
                  <a:pt x="14" y="76"/>
                  <a:pt x="14" y="62"/>
                </a:cubicBezTo>
                <a:cubicBezTo>
                  <a:pt x="14" y="48"/>
                  <a:pt x="31" y="36"/>
                  <a:pt x="52" y="35"/>
                </a:cubicBezTo>
                <a:cubicBezTo>
                  <a:pt x="74" y="34"/>
                  <a:pt x="91" y="43"/>
                  <a:pt x="91" y="57"/>
                </a:cubicBezTo>
                <a:cubicBezTo>
                  <a:pt x="91" y="72"/>
                  <a:pt x="74" y="85"/>
                  <a:pt x="52" y="86"/>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18" name="Freeform 124"/>
          <p:cNvSpPr>
            <a:spLocks noEditPoints="1"/>
          </p:cNvSpPr>
          <p:nvPr/>
        </p:nvSpPr>
        <p:spPr bwMode="auto">
          <a:xfrm>
            <a:off x="8299216" y="4592119"/>
            <a:ext cx="139002" cy="123974"/>
          </a:xfrm>
          <a:custGeom>
            <a:avLst/>
            <a:gdLst>
              <a:gd name="T0" fmla="*/ 21 w 47"/>
              <a:gd name="T1" fmla="*/ 3 h 42"/>
              <a:gd name="T2" fmla="*/ 2 w 47"/>
              <a:gd name="T3" fmla="*/ 25 h 42"/>
              <a:gd name="T4" fmla="*/ 8 w 47"/>
              <a:gd name="T5" fmla="*/ 35 h 42"/>
              <a:gd name="T6" fmla="*/ 40 w 47"/>
              <a:gd name="T7" fmla="*/ 29 h 42"/>
              <a:gd name="T8" fmla="*/ 21 w 47"/>
              <a:gd name="T9" fmla="*/ 3 h 42"/>
              <a:gd name="T10" fmla="*/ 16 w 47"/>
              <a:gd name="T11" fmla="*/ 31 h 42"/>
              <a:gd name="T12" fmla="*/ 8 w 47"/>
              <a:gd name="T13" fmla="*/ 26 h 42"/>
              <a:gd name="T14" fmla="*/ 15 w 47"/>
              <a:gd name="T15" fmla="*/ 19 h 42"/>
              <a:gd name="T16" fmla="*/ 23 w 47"/>
              <a:gd name="T17" fmla="*/ 24 h 42"/>
              <a:gd name="T18" fmla="*/ 16 w 47"/>
              <a:gd name="T19" fmla="*/ 31 h 42"/>
              <a:gd name="T20" fmla="*/ 28 w 47"/>
              <a:gd name="T21" fmla="*/ 20 h 42"/>
              <a:gd name="T22" fmla="*/ 25 w 47"/>
              <a:gd name="T23" fmla="*/ 20 h 42"/>
              <a:gd name="T24" fmla="*/ 26 w 47"/>
              <a:gd name="T25" fmla="*/ 16 h 42"/>
              <a:gd name="T26" fmla="*/ 30 w 47"/>
              <a:gd name="T27" fmla="*/ 16 h 42"/>
              <a:gd name="T28" fmla="*/ 28 w 47"/>
              <a:gd name="T29" fmla="*/ 2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42">
                <a:moveTo>
                  <a:pt x="21" y="3"/>
                </a:moveTo>
                <a:cubicBezTo>
                  <a:pt x="0" y="5"/>
                  <a:pt x="2" y="25"/>
                  <a:pt x="2" y="25"/>
                </a:cubicBezTo>
                <a:cubicBezTo>
                  <a:pt x="2" y="25"/>
                  <a:pt x="2" y="32"/>
                  <a:pt x="8" y="35"/>
                </a:cubicBezTo>
                <a:cubicBezTo>
                  <a:pt x="21" y="42"/>
                  <a:pt x="33" y="38"/>
                  <a:pt x="40" y="29"/>
                </a:cubicBezTo>
                <a:cubicBezTo>
                  <a:pt x="47" y="21"/>
                  <a:pt x="43" y="0"/>
                  <a:pt x="21" y="3"/>
                </a:cubicBezTo>
                <a:close/>
                <a:moveTo>
                  <a:pt x="16" y="31"/>
                </a:moveTo>
                <a:cubicBezTo>
                  <a:pt x="12" y="31"/>
                  <a:pt x="8" y="29"/>
                  <a:pt x="8" y="26"/>
                </a:cubicBezTo>
                <a:cubicBezTo>
                  <a:pt x="8" y="22"/>
                  <a:pt x="11" y="19"/>
                  <a:pt x="15" y="19"/>
                </a:cubicBezTo>
                <a:cubicBezTo>
                  <a:pt x="20" y="18"/>
                  <a:pt x="23" y="21"/>
                  <a:pt x="23" y="24"/>
                </a:cubicBezTo>
                <a:cubicBezTo>
                  <a:pt x="23" y="27"/>
                  <a:pt x="20" y="31"/>
                  <a:pt x="16" y="31"/>
                </a:cubicBezTo>
                <a:close/>
                <a:moveTo>
                  <a:pt x="28" y="20"/>
                </a:moveTo>
                <a:cubicBezTo>
                  <a:pt x="27" y="21"/>
                  <a:pt x="25" y="21"/>
                  <a:pt x="25" y="20"/>
                </a:cubicBezTo>
                <a:cubicBezTo>
                  <a:pt x="24" y="19"/>
                  <a:pt x="24" y="17"/>
                  <a:pt x="26" y="16"/>
                </a:cubicBezTo>
                <a:cubicBezTo>
                  <a:pt x="27" y="15"/>
                  <a:pt x="29" y="15"/>
                  <a:pt x="30" y="16"/>
                </a:cubicBezTo>
                <a:cubicBezTo>
                  <a:pt x="30" y="17"/>
                  <a:pt x="30" y="19"/>
                  <a:pt x="28" y="2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19" name="Freeform 125"/>
          <p:cNvSpPr/>
          <p:nvPr/>
        </p:nvSpPr>
        <p:spPr bwMode="auto">
          <a:xfrm>
            <a:off x="8483298" y="4479416"/>
            <a:ext cx="76388" cy="80144"/>
          </a:xfrm>
          <a:custGeom>
            <a:avLst/>
            <a:gdLst>
              <a:gd name="T0" fmla="*/ 20 w 26"/>
              <a:gd name="T1" fmla="*/ 27 h 27"/>
              <a:gd name="T2" fmla="*/ 23 w 26"/>
              <a:gd name="T3" fmla="*/ 24 h 27"/>
              <a:gd name="T4" fmla="*/ 23 w 26"/>
              <a:gd name="T5" fmla="*/ 24 h 27"/>
              <a:gd name="T6" fmla="*/ 4 w 26"/>
              <a:gd name="T7" fmla="*/ 4 h 27"/>
              <a:gd name="T8" fmla="*/ 0 w 26"/>
              <a:gd name="T9" fmla="*/ 8 h 27"/>
              <a:gd name="T10" fmla="*/ 4 w 26"/>
              <a:gd name="T11" fmla="*/ 11 h 27"/>
              <a:gd name="T12" fmla="*/ 16 w 26"/>
              <a:gd name="T13" fmla="*/ 23 h 27"/>
              <a:gd name="T14" fmla="*/ 20 w 26"/>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7">
                <a:moveTo>
                  <a:pt x="20" y="27"/>
                </a:moveTo>
                <a:cubicBezTo>
                  <a:pt x="21" y="27"/>
                  <a:pt x="23" y="26"/>
                  <a:pt x="23" y="24"/>
                </a:cubicBezTo>
                <a:cubicBezTo>
                  <a:pt x="23" y="24"/>
                  <a:pt x="23" y="24"/>
                  <a:pt x="23" y="24"/>
                </a:cubicBezTo>
                <a:cubicBezTo>
                  <a:pt x="26" y="0"/>
                  <a:pt x="4" y="4"/>
                  <a:pt x="4" y="4"/>
                </a:cubicBezTo>
                <a:cubicBezTo>
                  <a:pt x="2" y="4"/>
                  <a:pt x="0" y="6"/>
                  <a:pt x="0" y="8"/>
                </a:cubicBezTo>
                <a:cubicBezTo>
                  <a:pt x="0" y="10"/>
                  <a:pt x="2" y="11"/>
                  <a:pt x="4" y="11"/>
                </a:cubicBezTo>
                <a:cubicBezTo>
                  <a:pt x="19" y="8"/>
                  <a:pt x="16" y="23"/>
                  <a:pt x="16" y="23"/>
                </a:cubicBezTo>
                <a:cubicBezTo>
                  <a:pt x="16" y="25"/>
                  <a:pt x="18" y="27"/>
                  <a:pt x="20" y="27"/>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0" name="Freeform 126"/>
          <p:cNvSpPr/>
          <p:nvPr/>
        </p:nvSpPr>
        <p:spPr bwMode="auto">
          <a:xfrm>
            <a:off x="8468271" y="4431830"/>
            <a:ext cx="160289" cy="149020"/>
          </a:xfrm>
          <a:custGeom>
            <a:avLst/>
            <a:gdLst>
              <a:gd name="T0" fmla="*/ 22 w 54"/>
              <a:gd name="T1" fmla="*/ 2 h 50"/>
              <a:gd name="T2" fmla="*/ 4 w 54"/>
              <a:gd name="T3" fmla="*/ 2 h 50"/>
              <a:gd name="T4" fmla="*/ 4 w 54"/>
              <a:gd name="T5" fmla="*/ 2 h 50"/>
              <a:gd name="T6" fmla="*/ 4 w 54"/>
              <a:gd name="T7" fmla="*/ 2 h 50"/>
              <a:gd name="T8" fmla="*/ 0 w 54"/>
              <a:gd name="T9" fmla="*/ 7 h 50"/>
              <a:gd name="T10" fmla="*/ 5 w 54"/>
              <a:gd name="T11" fmla="*/ 12 h 50"/>
              <a:gd name="T12" fmla="*/ 10 w 54"/>
              <a:gd name="T13" fmla="*/ 11 h 50"/>
              <a:gd name="T14" fmla="*/ 35 w 54"/>
              <a:gd name="T15" fmla="*/ 24 h 50"/>
              <a:gd name="T16" fmla="*/ 37 w 54"/>
              <a:gd name="T17" fmla="*/ 41 h 50"/>
              <a:gd name="T18" fmla="*/ 36 w 54"/>
              <a:gd name="T19" fmla="*/ 46 h 50"/>
              <a:gd name="T20" fmla="*/ 41 w 54"/>
              <a:gd name="T21" fmla="*/ 50 h 50"/>
              <a:gd name="T22" fmla="*/ 46 w 54"/>
              <a:gd name="T23" fmla="*/ 46 h 50"/>
              <a:gd name="T24" fmla="*/ 46 w 54"/>
              <a:gd name="T25" fmla="*/ 46 h 50"/>
              <a:gd name="T26" fmla="*/ 22 w 54"/>
              <a:gd name="T27"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50">
                <a:moveTo>
                  <a:pt x="22" y="2"/>
                </a:moveTo>
                <a:cubicBezTo>
                  <a:pt x="14" y="0"/>
                  <a:pt x="7" y="1"/>
                  <a:pt x="4" y="2"/>
                </a:cubicBezTo>
                <a:cubicBezTo>
                  <a:pt x="4" y="2"/>
                  <a:pt x="4" y="2"/>
                  <a:pt x="4" y="2"/>
                </a:cubicBezTo>
                <a:cubicBezTo>
                  <a:pt x="4" y="2"/>
                  <a:pt x="4" y="2"/>
                  <a:pt x="4" y="2"/>
                </a:cubicBezTo>
                <a:cubicBezTo>
                  <a:pt x="2" y="3"/>
                  <a:pt x="0" y="5"/>
                  <a:pt x="0" y="7"/>
                </a:cubicBezTo>
                <a:cubicBezTo>
                  <a:pt x="0" y="10"/>
                  <a:pt x="2" y="12"/>
                  <a:pt x="5" y="12"/>
                </a:cubicBezTo>
                <a:cubicBezTo>
                  <a:pt x="5" y="12"/>
                  <a:pt x="8" y="12"/>
                  <a:pt x="10" y="11"/>
                </a:cubicBezTo>
                <a:cubicBezTo>
                  <a:pt x="12" y="10"/>
                  <a:pt x="27" y="11"/>
                  <a:pt x="35" y="24"/>
                </a:cubicBezTo>
                <a:cubicBezTo>
                  <a:pt x="39" y="33"/>
                  <a:pt x="37" y="40"/>
                  <a:pt x="37" y="41"/>
                </a:cubicBezTo>
                <a:cubicBezTo>
                  <a:pt x="37" y="41"/>
                  <a:pt x="36" y="43"/>
                  <a:pt x="36" y="46"/>
                </a:cubicBezTo>
                <a:cubicBezTo>
                  <a:pt x="36" y="49"/>
                  <a:pt x="38" y="50"/>
                  <a:pt x="41" y="50"/>
                </a:cubicBezTo>
                <a:cubicBezTo>
                  <a:pt x="43" y="50"/>
                  <a:pt x="45" y="50"/>
                  <a:pt x="46" y="46"/>
                </a:cubicBezTo>
                <a:cubicBezTo>
                  <a:pt x="46" y="46"/>
                  <a:pt x="46" y="46"/>
                  <a:pt x="46" y="46"/>
                </a:cubicBezTo>
                <a:cubicBezTo>
                  <a:pt x="54" y="18"/>
                  <a:pt x="36" y="5"/>
                  <a:pt x="22" y="2"/>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7" name="文本框 6"/>
          <p:cNvSpPr txBox="1"/>
          <p:nvPr/>
        </p:nvSpPr>
        <p:spPr>
          <a:xfrm>
            <a:off x="1110892" y="0"/>
            <a:ext cx="4502332" cy="6858000"/>
          </a:xfrm>
          <a:prstGeom prst="rect">
            <a:avLst/>
          </a:prstGeom>
          <a:noFill/>
        </p:spPr>
        <p:txBody>
          <a:bodyPr wrap="square" rtlCol="0" anchor="ctr">
            <a:normAutofit fontScale="92500" lnSpcReduction="20000"/>
          </a:bodyPr>
          <a:lstStyle/>
          <a:p>
            <a:pPr algn="ctr">
              <a:lnSpc>
                <a:spcPct val="150000"/>
              </a:lnSpc>
            </a:pPr>
            <a:r>
              <a:rPr lang="en-US" altLang="zh-CN" sz="36000" dirty="0">
                <a:solidFill>
                  <a:schemeClr val="tx1"/>
                </a:solidFill>
                <a:latin typeface="微软雅黑" panose="020B0503020204020204" pitchFamily="34" charset="-122"/>
                <a:ea typeface="微软雅黑" panose="020B0503020204020204" pitchFamily="34" charset="-122"/>
              </a:rPr>
              <a:t>1</a:t>
            </a:r>
            <a:endParaRPr lang="en-US" altLang="zh-CN" sz="36000" dirty="0">
              <a:solidFill>
                <a:schemeClr val="tx1"/>
              </a:solidFill>
              <a:latin typeface="微软雅黑" panose="020B0503020204020204" pitchFamily="34" charset="-122"/>
              <a:ea typeface="微软雅黑" panose="020B0503020204020204" pitchFamily="34" charset="-122"/>
            </a:endParaRPr>
          </a:p>
        </p:txBody>
      </p:sp>
      <p:sp>
        <p:nvSpPr>
          <p:cNvPr id="8" name="矩形 7"/>
          <p:cNvSpPr/>
          <p:nvPr/>
        </p:nvSpPr>
        <p:spPr>
          <a:xfrm>
            <a:off x="1769361" y="3107315"/>
            <a:ext cx="3087198" cy="89737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003618" y="3002002"/>
            <a:ext cx="3112697" cy="1107996"/>
          </a:xfrm>
          <a:prstGeom prst="rect">
            <a:avLst/>
          </a:prstGeom>
          <a:noFill/>
        </p:spPr>
        <p:txBody>
          <a:bodyPr wrap="square" rtlCol="0">
            <a:spAutoFit/>
          </a:bodyPr>
          <a:lstStyle/>
          <a:p>
            <a:r>
              <a:rPr lang="en-US" altLang="zh-CN" sz="6600" b="1" dirty="0">
                <a:solidFill>
                  <a:schemeClr val="tx1"/>
                </a:solidFill>
                <a:latin typeface="Arial Narrow" panose="020B0606020202030204" pitchFamily="34" charset="0"/>
              </a:rPr>
              <a:t>PART 01</a:t>
            </a:r>
            <a:endParaRPr lang="zh-CN" altLang="en-US" sz="6600" b="1" dirty="0">
              <a:solidFill>
                <a:schemeClr val="tx1"/>
              </a:solidFill>
              <a:latin typeface="Arial Narrow" panose="020B0606020202030204" pitchFamily="34" charset="0"/>
            </a:endParaRPr>
          </a:p>
        </p:txBody>
      </p:sp>
      <p:sp>
        <p:nvSpPr>
          <p:cNvPr id="2" name="标题 1"/>
          <p:cNvSpPr>
            <a:spLocks noGrp="1"/>
          </p:cNvSpPr>
          <p:nvPr>
            <p:ph type="title" hasCustomPrompt="1"/>
          </p:nvPr>
        </p:nvSpPr>
        <p:spPr>
          <a:xfrm>
            <a:off x="5322783" y="2029069"/>
            <a:ext cx="4084435" cy="1424356"/>
          </a:xfrm>
        </p:spPr>
        <p:txBody>
          <a:bodyPr anchor="b">
            <a:normAutofit/>
          </a:bodyPr>
          <a:lstStyle>
            <a:lvl1pPr algn="ctr">
              <a:defRPr sz="3200"/>
            </a:lvl1pPr>
          </a:lstStyle>
          <a:p>
            <a:r>
              <a:rPr lang="zh-CN" altLang="en-US" dirty="0"/>
              <a:t>单击此处编辑标题</a:t>
            </a:r>
            <a:endParaRPr lang="zh-CN" altLang="en-US" dirty="0"/>
          </a:p>
        </p:txBody>
      </p:sp>
      <p:sp>
        <p:nvSpPr>
          <p:cNvPr id="3" name="文本占位符 2"/>
          <p:cNvSpPr>
            <a:spLocks noGrp="1"/>
          </p:cNvSpPr>
          <p:nvPr>
            <p:ph type="body" idx="1"/>
          </p:nvPr>
        </p:nvSpPr>
        <p:spPr>
          <a:xfrm>
            <a:off x="5322783" y="3497997"/>
            <a:ext cx="4084435" cy="907817"/>
          </a:xfrm>
        </p:spPr>
        <p:txBody>
          <a:bodyPr>
            <a:normAutofit/>
          </a:bodyPr>
          <a:lstStyle>
            <a:lvl1pPr marL="0" indent="0" algn="ctr">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1" presetClass="entr" presetSubtype="1" fill="hold" grpId="0" nodeType="withEffect">
                                  <p:stCondLst>
                                    <p:cond delay="750"/>
                                  </p:stCondLst>
                                  <p:childTnLst>
                                    <p:set>
                                      <p:cBhvr>
                                        <p:cTn id="9" dur="1" fill="hold">
                                          <p:stCondLst>
                                            <p:cond delay="0"/>
                                          </p:stCondLst>
                                        </p:cTn>
                                        <p:tgtEl>
                                          <p:spTgt spid="10"/>
                                        </p:tgtEl>
                                        <p:attrNameLst>
                                          <p:attrName>style.visibility</p:attrName>
                                        </p:attrNameLst>
                                      </p:cBhvr>
                                      <p:to>
                                        <p:strVal val="visible"/>
                                      </p:to>
                                    </p:set>
                                    <p:animEffect transition="in" filter="wheel(1)">
                                      <p:cBhvr>
                                        <p:cTn id="10"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7"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b" anchorCtr="0"/>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6172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chor="b" anchorCtr="0"/>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任意多边形 5"/>
          <p:cNvSpPr/>
          <p:nvPr/>
        </p:nvSpPr>
        <p:spPr>
          <a:xfrm rot="900000">
            <a:off x="1627752" y="-351778"/>
            <a:ext cx="8991006" cy="6497831"/>
          </a:xfrm>
          <a:custGeom>
            <a:avLst/>
            <a:gdLst>
              <a:gd name="connsiteX0" fmla="*/ 5426945 w 8991006"/>
              <a:gd name="connsiteY0" fmla="*/ 0 h 6497831"/>
              <a:gd name="connsiteX1" fmla="*/ 8991006 w 8991006"/>
              <a:gd name="connsiteY1" fmla="*/ 6144936 h 6497831"/>
              <a:gd name="connsiteX2" fmla="*/ 7673985 w 8991006"/>
              <a:gd name="connsiteY2" fmla="*/ 6497831 h 6497831"/>
              <a:gd name="connsiteX3" fmla="*/ 0 w 8991006"/>
              <a:gd name="connsiteY3" fmla="*/ 6497831 h 6497831"/>
              <a:gd name="connsiteX4" fmla="*/ 3463621 w 8991006"/>
              <a:gd name="connsiteY4" fmla="*/ 526071 h 6497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1006" h="6497831">
                <a:moveTo>
                  <a:pt x="5426945" y="0"/>
                </a:moveTo>
                <a:lnTo>
                  <a:pt x="8991006" y="6144936"/>
                </a:lnTo>
                <a:lnTo>
                  <a:pt x="7673985" y="6497831"/>
                </a:lnTo>
                <a:lnTo>
                  <a:pt x="0" y="6497831"/>
                </a:lnTo>
                <a:lnTo>
                  <a:pt x="3463621" y="526071"/>
                </a:lnTo>
                <a:close/>
              </a:path>
            </a:pathLst>
          </a:cu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ea typeface="方正兰亭细黑_GBK" panose="02000000000000000000" pitchFamily="2" charset="-122"/>
            </a:endParaRPr>
          </a:p>
        </p:txBody>
      </p:sp>
      <p:sp>
        <p:nvSpPr>
          <p:cNvPr id="7" name="任意多边形 6"/>
          <p:cNvSpPr/>
          <p:nvPr/>
        </p:nvSpPr>
        <p:spPr>
          <a:xfrm rot="18900000">
            <a:off x="1448655" y="-1557643"/>
            <a:ext cx="8453764" cy="7417578"/>
          </a:xfrm>
          <a:custGeom>
            <a:avLst/>
            <a:gdLst>
              <a:gd name="connsiteX0" fmla="*/ 3560275 w 8453764"/>
              <a:gd name="connsiteY0" fmla="*/ 0 h 7417578"/>
              <a:gd name="connsiteX1" fmla="*/ 4968120 w 8453764"/>
              <a:gd name="connsiteY1" fmla="*/ 1407845 h 7417578"/>
              <a:gd name="connsiteX2" fmla="*/ 8453764 w 8453764"/>
              <a:gd name="connsiteY2" fmla="*/ 7417578 h 7417578"/>
              <a:gd name="connsiteX3" fmla="*/ 1279175 w 8453764"/>
              <a:gd name="connsiteY3" fmla="*/ 7417578 h 7417578"/>
              <a:gd name="connsiteX4" fmla="*/ 0 w 8453764"/>
              <a:gd name="connsiteY4" fmla="*/ 6138404 h 7417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3764" h="7417578">
                <a:moveTo>
                  <a:pt x="3560275" y="0"/>
                </a:moveTo>
                <a:lnTo>
                  <a:pt x="4968120" y="1407845"/>
                </a:lnTo>
                <a:lnTo>
                  <a:pt x="8453764" y="7417578"/>
                </a:lnTo>
                <a:lnTo>
                  <a:pt x="1279175" y="7417578"/>
                </a:lnTo>
                <a:lnTo>
                  <a:pt x="0" y="6138404"/>
                </a:lnTo>
                <a:close/>
              </a:path>
            </a:pathLst>
          </a:cu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ea typeface="方正兰亭细黑_GBK" panose="02000000000000000000" pitchFamily="2" charset="-122"/>
            </a:endParaRPr>
          </a:p>
        </p:txBody>
      </p:sp>
      <p:sp>
        <p:nvSpPr>
          <p:cNvPr id="2" name="标题 1"/>
          <p:cNvSpPr>
            <a:spLocks noGrp="1"/>
          </p:cNvSpPr>
          <p:nvPr>
            <p:ph type="title" hasCustomPrompt="1"/>
          </p:nvPr>
        </p:nvSpPr>
        <p:spPr>
          <a:xfrm>
            <a:off x="2676072" y="1506991"/>
            <a:ext cx="6839857" cy="3844018"/>
          </a:xfrm>
        </p:spPr>
        <p:txBody>
          <a:bodyPr>
            <a:normAutofit/>
          </a:bodyPr>
          <a:lstStyle>
            <a:lvl1pPr algn="ctr">
              <a:defRPr sz="9600" b="1"/>
            </a:lvl1pPr>
          </a:lstStyle>
          <a:p>
            <a:r>
              <a:rPr lang="zh-CN" altLang="en-US" dirty="0"/>
              <a:t>编辑标题</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713673"/>
            <a:ext cx="4681654" cy="1428161"/>
          </a:xfrm>
        </p:spPr>
        <p:txBody>
          <a:bodyPr anchor="t" anchorCtr="0">
            <a:normAutofit/>
          </a:bodyPr>
          <a:lstStyle>
            <a:lvl1pPr>
              <a:defRPr sz="3600"/>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642517" y="713673"/>
            <a:ext cx="571188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8200" y="2313873"/>
            <a:ext cx="4681654"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8" y="365125"/>
            <a:ext cx="908901" cy="5811838"/>
          </a:xfrm>
        </p:spPr>
        <p:txBody>
          <a:bodyPr vert="eaVert">
            <a:normAutofit/>
          </a:bodyPr>
          <a:lstStyle>
            <a:lvl1pPr>
              <a:defRPr sz="4400"/>
            </a:lvl1pPr>
          </a:lstStyle>
          <a:p>
            <a:r>
              <a:rPr lang="zh-CN" altLang="en-US" dirty="0"/>
              <a:t>单击此处编辑标题</a:t>
            </a:r>
            <a:endParaRPr lang="zh-CN" altLang="en-US" dirty="0"/>
          </a:p>
        </p:txBody>
      </p:sp>
      <p:sp>
        <p:nvSpPr>
          <p:cNvPr id="3" name="竖排文字占位符 2"/>
          <p:cNvSpPr>
            <a:spLocks noGrp="1"/>
          </p:cNvSpPr>
          <p:nvPr>
            <p:ph type="body" orient="vert" idx="1"/>
          </p:nvPr>
        </p:nvSpPr>
        <p:spPr>
          <a:xfrm>
            <a:off x="838199" y="365125"/>
            <a:ext cx="9446443"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
        <p:nvSpPr>
          <p:cNvPr id="2" name="Picture Placeholder 2"/>
          <p:cNvSpPr>
            <a:spLocks noGrp="1"/>
          </p:cNvSpPr>
          <p:nvPr>
            <p:ph type="pic" sz="quarter" idx="11" hasCustomPrompt="1"/>
          </p:nvPr>
        </p:nvSpPr>
        <p:spPr>
          <a:xfrm>
            <a:off x="3300984" y="4215384"/>
            <a:ext cx="2093976" cy="3721608"/>
          </a:xfrm>
          <a:prstGeom prst="rect">
            <a:avLst/>
          </a:prstGeom>
          <a:pattFill prst="pct5">
            <a:fgClr>
              <a:schemeClr val="tx1"/>
            </a:fgClr>
            <a:bgClr>
              <a:schemeClr val="bg1">
                <a:lumMod val="85000"/>
              </a:schemeClr>
            </a:bgClr>
          </a:pattFill>
          <a:effectLst/>
          <a:scene3d>
            <a:camera prst="orthographicFront">
              <a:rot lat="2400000" lon="2400000" rev="3600000"/>
            </a:camera>
            <a:lightRig rig="threePt" dir="t"/>
          </a:scene3d>
        </p:spPr>
        <p:txBody>
          <a:bodyPr anchor="ctr"/>
          <a:lstStyle>
            <a:lvl1pPr marL="0" indent="0" algn="ctr">
              <a:buNone/>
              <a:defRPr sz="1600" b="0" i="0">
                <a:latin typeface="Source Sans Pro" charset="0"/>
                <a:ea typeface="Source Sans Pro" charset="0"/>
                <a:cs typeface="Source Sans Pro" charset="0"/>
              </a:defRPr>
            </a:lvl1pPr>
          </a:lstStyle>
          <a:p>
            <a:r>
              <a:rPr lang="en-US" dirty="0" smtClean="0"/>
              <a:t>Drag &amp; Drop Image</a:t>
            </a:r>
            <a:endParaRPr lang="en-US" dirty="0"/>
          </a:p>
        </p:txBody>
      </p:sp>
      <p:sp>
        <p:nvSpPr>
          <p:cNvPr id="3" name="Picture Placeholder 2"/>
          <p:cNvSpPr>
            <a:spLocks noGrp="1"/>
          </p:cNvSpPr>
          <p:nvPr>
            <p:ph type="pic" sz="quarter" idx="12" hasCustomPrompt="1"/>
          </p:nvPr>
        </p:nvSpPr>
        <p:spPr>
          <a:xfrm>
            <a:off x="5112553" y="3076055"/>
            <a:ext cx="2093976" cy="3721608"/>
          </a:xfrm>
          <a:prstGeom prst="rect">
            <a:avLst/>
          </a:prstGeom>
          <a:pattFill prst="pct5">
            <a:fgClr>
              <a:schemeClr val="tx1"/>
            </a:fgClr>
            <a:bgClr>
              <a:schemeClr val="bg1">
                <a:lumMod val="85000"/>
              </a:schemeClr>
            </a:bgClr>
          </a:pattFill>
          <a:effectLst/>
          <a:scene3d>
            <a:camera prst="orthographicFront">
              <a:rot lat="2400000" lon="2400000" rev="3600000"/>
            </a:camera>
            <a:lightRig rig="threePt" dir="t"/>
          </a:scene3d>
        </p:spPr>
        <p:txBody>
          <a:bodyPr anchor="ctr"/>
          <a:lstStyle>
            <a:lvl1pPr marL="0" indent="0" algn="ctr">
              <a:buNone/>
              <a:defRPr sz="1600" b="0" i="0">
                <a:latin typeface="Source Sans Pro" charset="0"/>
                <a:ea typeface="Source Sans Pro" charset="0"/>
                <a:cs typeface="Source Sans Pro" charset="0"/>
              </a:defRPr>
            </a:lvl1pPr>
          </a:lstStyle>
          <a:p>
            <a:r>
              <a:rPr lang="en-US" dirty="0" smtClean="0"/>
              <a:t>Drag &amp; Drop Image</a:t>
            </a:r>
            <a:endParaRPr lang="en-US" dirty="0"/>
          </a:p>
        </p:txBody>
      </p:sp>
      <p:sp>
        <p:nvSpPr>
          <p:cNvPr id="4" name="Picture Placeholder 2"/>
          <p:cNvSpPr>
            <a:spLocks noGrp="1"/>
          </p:cNvSpPr>
          <p:nvPr>
            <p:ph type="pic" sz="quarter" idx="14" hasCustomPrompt="1"/>
          </p:nvPr>
        </p:nvSpPr>
        <p:spPr>
          <a:xfrm>
            <a:off x="8685085" y="820709"/>
            <a:ext cx="2093976" cy="3721608"/>
          </a:xfrm>
          <a:prstGeom prst="rect">
            <a:avLst/>
          </a:prstGeom>
          <a:pattFill prst="pct5">
            <a:fgClr>
              <a:schemeClr val="tx1"/>
            </a:fgClr>
            <a:bgClr>
              <a:schemeClr val="bg1">
                <a:lumMod val="85000"/>
              </a:schemeClr>
            </a:bgClr>
          </a:pattFill>
          <a:effectLst/>
          <a:scene3d>
            <a:camera prst="orthographicFront">
              <a:rot lat="2400000" lon="2400000" rev="3600000"/>
            </a:camera>
            <a:lightRig rig="threePt" dir="t"/>
          </a:scene3d>
        </p:spPr>
        <p:txBody>
          <a:bodyPr anchor="ctr"/>
          <a:lstStyle>
            <a:lvl1pPr marL="0" indent="0" algn="ctr">
              <a:buNone/>
              <a:defRPr sz="1600" b="0" i="0">
                <a:latin typeface="Source Sans Pro" charset="0"/>
                <a:ea typeface="Source Sans Pro" charset="0"/>
                <a:cs typeface="Source Sans Pro" charset="0"/>
              </a:defRPr>
            </a:lvl1pPr>
          </a:lstStyle>
          <a:p>
            <a:r>
              <a:rPr lang="en-US" dirty="0" smtClean="0"/>
              <a:t>Drag &amp; Drop Image</a:t>
            </a:r>
            <a:endParaRPr lang="en-US" dirty="0"/>
          </a:p>
        </p:txBody>
      </p:sp>
      <p:sp>
        <p:nvSpPr>
          <p:cNvPr id="5" name="Picture Placeholder 2"/>
          <p:cNvSpPr>
            <a:spLocks noGrp="1"/>
          </p:cNvSpPr>
          <p:nvPr>
            <p:ph type="pic" sz="quarter" idx="15" hasCustomPrompt="1"/>
          </p:nvPr>
        </p:nvSpPr>
        <p:spPr>
          <a:xfrm>
            <a:off x="10487042" y="-311247"/>
            <a:ext cx="2093976" cy="3721608"/>
          </a:xfrm>
          <a:prstGeom prst="rect">
            <a:avLst/>
          </a:prstGeom>
          <a:pattFill prst="pct5">
            <a:fgClr>
              <a:schemeClr val="tx1"/>
            </a:fgClr>
            <a:bgClr>
              <a:schemeClr val="bg1">
                <a:lumMod val="85000"/>
              </a:schemeClr>
            </a:bgClr>
          </a:pattFill>
          <a:effectLst/>
          <a:scene3d>
            <a:camera prst="orthographicFront">
              <a:rot lat="2400000" lon="2400000" rev="3600000"/>
            </a:camera>
            <a:lightRig rig="threePt" dir="t"/>
          </a:scene3d>
        </p:spPr>
        <p:txBody>
          <a:bodyPr anchor="ctr"/>
          <a:lstStyle>
            <a:lvl1pPr marL="0" indent="0" algn="ctr">
              <a:buNone/>
              <a:defRPr sz="1600" b="0" i="0">
                <a:latin typeface="Source Sans Pro" charset="0"/>
                <a:ea typeface="Source Sans Pro" charset="0"/>
                <a:cs typeface="Source Sans Pro" charset="0"/>
              </a:defRPr>
            </a:lvl1pPr>
          </a:lstStyle>
          <a:p>
            <a:r>
              <a:rPr lang="en-US" dirty="0" smtClean="0"/>
              <a:t>Drag &amp; Drop Image</a:t>
            </a:r>
            <a:endParaRPr lang="en-US" dirty="0"/>
          </a:p>
        </p:txBody>
      </p:sp>
      <p:pic>
        <p:nvPicPr>
          <p:cNvPr id="6"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44161" y="2213356"/>
            <a:ext cx="5203862" cy="3360312"/>
          </a:xfrm>
          <a:prstGeom prst="rect">
            <a:avLst/>
          </a:prstGeom>
        </p:spPr>
      </p:pic>
      <p:sp>
        <p:nvSpPr>
          <p:cNvPr id="7" name="Picture Placeholder 2"/>
          <p:cNvSpPr>
            <a:spLocks noGrp="1"/>
          </p:cNvSpPr>
          <p:nvPr>
            <p:ph type="pic" sz="quarter" idx="13" hasCustomPrompt="1"/>
          </p:nvPr>
        </p:nvSpPr>
        <p:spPr>
          <a:xfrm>
            <a:off x="7016275" y="1791063"/>
            <a:ext cx="1901952" cy="3931920"/>
          </a:xfrm>
          <a:prstGeom prst="rect">
            <a:avLst/>
          </a:prstGeom>
          <a:pattFill prst="pct5">
            <a:fgClr>
              <a:schemeClr val="tx1"/>
            </a:fgClr>
            <a:bgClr>
              <a:schemeClr val="bg1">
                <a:lumMod val="85000"/>
              </a:schemeClr>
            </a:bgClr>
          </a:pattFill>
          <a:effectLst/>
          <a:scene3d>
            <a:camera prst="orthographicFront">
              <a:rot lat="2400000" lon="2400000" rev="3630000"/>
            </a:camera>
            <a:lightRig rig="threePt" dir="t"/>
          </a:scene3d>
          <a:sp3d/>
        </p:spPr>
        <p:txBody>
          <a:bodyPr anchor="ctr"/>
          <a:lstStyle>
            <a:lvl1pPr marL="0" indent="0" algn="ctr">
              <a:buNone/>
              <a:defRPr sz="1600" b="0" i="0">
                <a:latin typeface="Source Sans Pro" charset="0"/>
                <a:ea typeface="Source Sans Pro" charset="0"/>
                <a:cs typeface="Source Sans Pro" charset="0"/>
              </a:defRPr>
            </a:lvl1pPr>
          </a:lstStyle>
          <a:p>
            <a:r>
              <a:rPr lang="en-US" dirty="0" smtClean="0"/>
              <a:t>Drag &amp; Drop Image</a:t>
            </a:r>
            <a:endParaRPr lang="en-US" dirty="0"/>
          </a:p>
        </p:txBody>
      </p:sp>
      <p:grpSp>
        <p:nvGrpSpPr>
          <p:cNvPr id="8" name="Group 21"/>
          <p:cNvGrpSpPr/>
          <p:nvPr userDrawn="1"/>
        </p:nvGrpSpPr>
        <p:grpSpPr>
          <a:xfrm rot="10800000">
            <a:off x="11369040" y="685800"/>
            <a:ext cx="137160" cy="149901"/>
            <a:chOff x="1005840" y="1144249"/>
            <a:chExt cx="137160" cy="149901"/>
          </a:xfrm>
        </p:grpSpPr>
        <p:sp>
          <p:nvSpPr>
            <p:cNvPr id="9" name="Rectangle 22"/>
            <p:cNvSpPr/>
            <p:nvPr userDrawn="1"/>
          </p:nvSpPr>
          <p:spPr>
            <a:xfrm>
              <a:off x="1005840" y="1144249"/>
              <a:ext cx="45720" cy="499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23"/>
            <p:cNvSpPr/>
            <p:nvPr userDrawn="1"/>
          </p:nvSpPr>
          <p:spPr>
            <a:xfrm>
              <a:off x="1005840" y="1244183"/>
              <a:ext cx="45720" cy="499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24"/>
            <p:cNvSpPr/>
            <p:nvPr userDrawn="1"/>
          </p:nvSpPr>
          <p:spPr>
            <a:xfrm>
              <a:off x="1097280" y="1244183"/>
              <a:ext cx="45720" cy="499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150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200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25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30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7"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General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General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General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General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General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slideLayout" Target="../slideLayouts/slideLayout17.xml"/><Relationship Id="rId7" Type="http://schemas.openxmlformats.org/officeDocument/2006/relationships/slideLayout" Target="../slideLayouts/slideLayout16.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3" Type="http://schemas.openxmlformats.org/officeDocument/2006/relationships/slideLayout" Target="../slideLayouts/slideLayout12.xml"/><Relationship Id="rId2" Type="http://schemas.openxmlformats.org/officeDocument/2006/relationships/slideLayout" Target="../slideLayouts/slideLayout11.xml"/><Relationship Id="rId14" Type="http://schemas.openxmlformats.org/officeDocument/2006/relationships/theme" Target="../theme/theme2.xml"/><Relationship Id="rId13" Type="http://schemas.openxmlformats.org/officeDocument/2006/relationships/tags" Target="../tags/tag3.xml"/><Relationship Id="rId12" Type="http://schemas.openxmlformats.org/officeDocument/2006/relationships/tags" Target="../tags/tag2.xml"/><Relationship Id="rId11" Type="http://schemas.openxmlformats.org/officeDocument/2006/relationships/tags" Target="../tags/tag1.xml"/><Relationship Id="rId10" Type="http://schemas.openxmlformats.org/officeDocument/2006/relationships/slideLayout" Target="../slideLayouts/slideLayout19.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1"/>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2"/>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fld>
            <a:endParaRPr lang="zh-CN" altLang="en-US"/>
          </a:p>
        </p:txBody>
      </p:sp>
      <p:sp>
        <p:nvSpPr>
          <p:cNvPr id="7" name="KSO_TEMPLATE" hidden="1"/>
          <p:cNvSpPr/>
          <p:nvPr>
            <p:custDataLst>
              <p:tags r:id="rId1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mc:AlternateContent xmlns:mc="http://schemas.openxmlformats.org/markup-compatibility/2006">
    <mc:Choice xmlns:p14="http://schemas.microsoft.com/office/powerpoint/2010/main" Requires="p14">
      <p:transition p14:dur="250"/>
    </mc:Choice>
    <mc:Fallback>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0.xml"/><Relationship Id="rId5" Type="http://schemas.openxmlformats.org/officeDocument/2006/relationships/themeOverride" Target="../theme/themeOverride1.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9" Type="http://schemas.openxmlformats.org/officeDocument/2006/relationships/notesSlide" Target="../notesSlides/notesSlide11.xml"/><Relationship Id="rId8" Type="http://schemas.openxmlformats.org/officeDocument/2006/relationships/slideLayout" Target="../slideLayouts/slideLayout2.xml"/><Relationship Id="rId7" Type="http://schemas.openxmlformats.org/officeDocument/2006/relationships/slide" Target="slide25.xml"/><Relationship Id="rId6" Type="http://schemas.openxmlformats.org/officeDocument/2006/relationships/image" Target="../media/image5.png"/><Relationship Id="rId5" Type="http://schemas.openxmlformats.org/officeDocument/2006/relationships/slide" Target="slide20.xml"/><Relationship Id="rId4" Type="http://schemas.openxmlformats.org/officeDocument/2006/relationships/slide" Target="slide18.xml"/><Relationship Id="rId3" Type="http://schemas.openxmlformats.org/officeDocument/2006/relationships/slide" Target="slide16.xml"/><Relationship Id="rId2" Type="http://schemas.openxmlformats.org/officeDocument/2006/relationships/slide" Target="slide19.xml"/><Relationship Id="rId1" Type="http://schemas.openxmlformats.org/officeDocument/2006/relationships/slide" Target="slide13.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tags" Target="../tags/tag8.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tags" Target="../tags/tag9.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slide" Target="slide12.xml"/><Relationship Id="rId2" Type="http://schemas.openxmlformats.org/officeDocument/2006/relationships/image" Target="../media/image10.png"/><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16.xml"/><Relationship Id="rId5" Type="http://schemas.openxmlformats.org/officeDocument/2006/relationships/image" Target="../media/image13.png"/><Relationship Id="rId4" Type="http://schemas.openxmlformats.org/officeDocument/2006/relationships/tags" Target="../tags/tag11.xml"/><Relationship Id="rId3" Type="http://schemas.openxmlformats.org/officeDocument/2006/relationships/slide" Target="slide12.xml"/><Relationship Id="rId2" Type="http://schemas.openxmlformats.org/officeDocument/2006/relationships/image" Target="../media/image12.png"/><Relationship Id="rId1" Type="http://schemas.openxmlformats.org/officeDocument/2006/relationships/tags" Target="../tags/tag10.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14.png"/><Relationship Id="rId1" Type="http://schemas.openxmlformats.org/officeDocument/2006/relationships/slide" Target="slide12.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openxmlformats.org/officeDocument/2006/relationships/slide" Target="slide12.xml"/><Relationship Id="rId2" Type="http://schemas.openxmlformats.org/officeDocument/2006/relationships/image" Target="../media/image16.png"/><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6.xml"/><Relationship Id="rId3" Type="http://schemas.openxmlformats.org/officeDocument/2006/relationships/tags" Target="../tags/tag13.xml"/><Relationship Id="rId2" Type="http://schemas.openxmlformats.org/officeDocument/2006/relationships/image" Target="../media/image19.png"/><Relationship Id="rId1" Type="http://schemas.openxmlformats.org/officeDocument/2006/relationships/tags" Target="../tags/tag12.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7.xml"/><Relationship Id="rId2" Type="http://schemas.openxmlformats.org/officeDocument/2006/relationships/tags" Target="../tags/tag14.xml"/><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5.xml"/><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tags" Target="../tags/tag16.xml"/><Relationship Id="rId3" Type="http://schemas.openxmlformats.org/officeDocument/2006/relationships/image" Target="../media/image23.png"/><Relationship Id="rId2" Type="http://schemas.openxmlformats.org/officeDocument/2006/relationships/slide" Target="slide12.xml"/><Relationship Id="rId1"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tags" Target="../tags/tag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image" Target="../media/image26.png"/><Relationship Id="rId2" Type="http://schemas.microsoft.com/office/2007/relationships/media" Target="../media/media1.mp4"/><Relationship Id="rId1" Type="http://schemas.openxmlformats.org/officeDocument/2006/relationships/video" Target="../media/media1.mp4"/></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image" Target="../media/image27.png"/><Relationship Id="rId2" Type="http://schemas.microsoft.com/office/2007/relationships/media" Target="../media/media2.mp4"/><Relationship Id="rId1" Type="http://schemas.openxmlformats.org/officeDocument/2006/relationships/video" Target="../media/media2.mp4"/></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3551101" y="3428901"/>
            <a:ext cx="5090885" cy="853578"/>
          </a:xfrm>
        </p:spPr>
        <p:txBody>
          <a:bodyPr/>
          <a:lstStyle/>
          <a:p>
            <a:r>
              <a:rPr lang="zh-CN" altLang="en-US">
                <a:latin typeface="华文隶书" panose="02010800040101010101" charset="-122"/>
                <a:ea typeface="华文隶书" panose="02010800040101010101" charset="-122"/>
              </a:rPr>
              <a:t>益智游戏合集</a:t>
            </a:r>
            <a:endParaRPr lang="zh-CN" altLang="en-US">
              <a:latin typeface="华文隶书" panose="02010800040101010101" charset="-122"/>
              <a:ea typeface="华文隶书" panose="02010800040101010101" charset="-122"/>
            </a:endParaRPr>
          </a:p>
        </p:txBody>
      </p:sp>
      <p:sp>
        <p:nvSpPr>
          <p:cNvPr id="2" name="文本占位符 1"/>
          <p:cNvSpPr>
            <a:spLocks noGrp="1"/>
          </p:cNvSpPr>
          <p:nvPr>
            <p:ph type="body" idx="1"/>
            <p:custDataLst>
              <p:tags r:id="rId2"/>
            </p:custDataLst>
          </p:nvPr>
        </p:nvSpPr>
        <p:spPr>
          <a:xfrm>
            <a:off x="5554980" y="4545965"/>
            <a:ext cx="1082040" cy="908050"/>
          </a:xfrm>
        </p:spPr>
        <p:txBody>
          <a:bodyPr>
            <a:noAutofit/>
          </a:bodyPr>
          <a:lstStyle/>
          <a:p>
            <a:r>
              <a:rPr lang="zh-CN" altLang="en-US" sz="1900" dirty="0">
                <a:latin typeface="华文隶书" panose="02010800040101010101" charset="-122"/>
                <a:ea typeface="华文隶书" panose="02010800040101010101" charset="-122"/>
              </a:rPr>
              <a:t>何书恒</a:t>
            </a:r>
            <a:endParaRPr lang="zh-CN" altLang="en-US" sz="1900" dirty="0">
              <a:latin typeface="华文隶书" panose="02010800040101010101" charset="-122"/>
              <a:ea typeface="华文隶书" panose="02010800040101010101" charset="-122"/>
            </a:endParaRPr>
          </a:p>
          <a:p>
            <a:pPr fontAlgn="auto">
              <a:lnSpc>
                <a:spcPct val="50000"/>
              </a:lnSpc>
            </a:pPr>
            <a:r>
              <a:rPr lang="zh-CN" altLang="en-US" sz="1900" dirty="0">
                <a:latin typeface="华文隶书" panose="02010800040101010101" charset="-122"/>
                <a:ea typeface="华文隶书" panose="02010800040101010101" charset="-122"/>
              </a:rPr>
              <a:t>王馨竹</a:t>
            </a:r>
            <a:endParaRPr lang="zh-CN" altLang="en-US" sz="1900" dirty="0">
              <a:latin typeface="华文隶书" panose="02010800040101010101" charset="-122"/>
              <a:ea typeface="华文隶书" panose="02010800040101010101" charset="-122"/>
            </a:endParaRPr>
          </a:p>
          <a:p>
            <a:pPr fontAlgn="auto">
              <a:lnSpc>
                <a:spcPct val="50000"/>
              </a:lnSpc>
            </a:pPr>
            <a:r>
              <a:rPr lang="zh-CN" altLang="en-US" sz="1900" dirty="0">
                <a:latin typeface="华文隶书" panose="02010800040101010101" charset="-122"/>
                <a:ea typeface="华文隶书" panose="02010800040101010101" charset="-122"/>
              </a:rPr>
              <a:t>樊旭晨</a:t>
            </a:r>
            <a:endParaRPr lang="zh-CN" altLang="en-US" sz="1900" dirty="0">
              <a:latin typeface="华文隶书" panose="02010800040101010101" charset="-122"/>
              <a:ea typeface="华文隶书" panose="02010800040101010101" charset="-122"/>
            </a:endParaRPr>
          </a:p>
        </p:txBody>
      </p:sp>
      <p:sp>
        <p:nvSpPr>
          <p:cNvPr id="7" name="矩形 6"/>
          <p:cNvSpPr/>
          <p:nvPr>
            <p:custDataLst>
              <p:tags r:id="rId3"/>
            </p:custDataLst>
          </p:nvPr>
        </p:nvSpPr>
        <p:spPr>
          <a:xfrm>
            <a:off x="3479165" y="1520825"/>
            <a:ext cx="5233670" cy="1908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600" b="1" dirty="0">
                <a:solidFill>
                  <a:schemeClr val="tx1"/>
                </a:solidFill>
                <a:latin typeface="华文隶书" panose="02010800040101010101" charset="-122"/>
                <a:ea typeface="华文隶书" panose="02010800040101010101" charset="-122"/>
                <a:cs typeface="Nirmala UI Semilight" panose="020B0402040204020203" pitchFamily="34" charset="0"/>
              </a:rPr>
              <a:t>终</a:t>
            </a:r>
            <a:r>
              <a:rPr lang="zh-CN" altLang="en-US" sz="9600" b="1" dirty="0" smtClean="0">
                <a:solidFill>
                  <a:schemeClr val="tx1"/>
                </a:solidFill>
                <a:latin typeface="华文隶书" panose="02010800040101010101" charset="-122"/>
                <a:ea typeface="华文隶书" panose="02010800040101010101" charset="-122"/>
                <a:cs typeface="Nirmala UI Semilight" panose="020B0402040204020203" pitchFamily="34" charset="0"/>
              </a:rPr>
              <a:t>期</a:t>
            </a:r>
            <a:r>
              <a:rPr lang="zh-CN" altLang="en-US" sz="9600" b="1" dirty="0">
                <a:solidFill>
                  <a:schemeClr val="tx1"/>
                </a:solidFill>
                <a:latin typeface="华文隶书" panose="02010800040101010101" charset="-122"/>
                <a:ea typeface="华文隶书" panose="02010800040101010101" charset="-122"/>
                <a:cs typeface="Nirmala UI Semilight" panose="020B0402040204020203" pitchFamily="34" charset="0"/>
              </a:rPr>
              <a:t>答辩</a:t>
            </a:r>
            <a:endParaRPr lang="zh-CN" altLang="en-US" sz="9600" b="1" dirty="0">
              <a:solidFill>
                <a:schemeClr val="tx1"/>
              </a:solidFill>
              <a:latin typeface="华文隶书" panose="02010800040101010101" charset="-122"/>
              <a:ea typeface="华文隶书" panose="02010800040101010101" charset="-122"/>
              <a:cs typeface="Nirmala UI Semilight" panose="020B0402040204020203" pitchFamily="34" charset="0"/>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思维导图"/>
          <p:cNvPicPr>
            <a:picLocks noChangeAspect="1"/>
          </p:cNvPicPr>
          <p:nvPr/>
        </p:nvPicPr>
        <p:blipFill>
          <a:blip r:embed="rId1"/>
          <a:stretch>
            <a:fillRect/>
          </a:stretch>
        </p:blipFill>
        <p:spPr>
          <a:xfrm>
            <a:off x="916305" y="0"/>
            <a:ext cx="10179050" cy="775144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583709" y="3177309"/>
            <a:ext cx="4858327" cy="18103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5296814" y="1364356"/>
            <a:ext cx="2341393" cy="4338320"/>
          </a:xfrm>
          <a:prstGeom prst="rect">
            <a:avLst/>
          </a:prstGeom>
          <a:noFill/>
        </p:spPr>
        <p:txBody>
          <a:bodyPr wrap="square" rtlCol="0">
            <a:spAutoFit/>
          </a:bodyPr>
          <a:lstStyle/>
          <a:p>
            <a:r>
              <a:rPr lang="en-US" altLang="zh-CN" sz="13800" b="1" dirty="0">
                <a:latin typeface="Open Sans" panose="020B0606030504020204" pitchFamily="34" charset="0"/>
                <a:ea typeface="Open Sans" panose="020B0606030504020204" pitchFamily="34" charset="0"/>
                <a:cs typeface="Open Sans" panose="020B0606030504020204" pitchFamily="34" charset="0"/>
              </a:rPr>
              <a:t>0</a:t>
            </a:r>
            <a:r>
              <a:rPr lang="en-US" sz="13800" b="1" dirty="0">
                <a:latin typeface="Open Sans" panose="020B0606030504020204" pitchFamily="34" charset="0"/>
                <a:ea typeface="Open Sans" panose="020B0606030504020204" pitchFamily="34" charset="0"/>
                <a:cs typeface="Open Sans" panose="020B0606030504020204" pitchFamily="34" charset="0"/>
              </a:rPr>
              <a:t>3</a:t>
            </a:r>
            <a:endParaRPr lang="en-US" sz="13800" b="1" dirty="0">
              <a:latin typeface="Open Sans" panose="020B0606030504020204" pitchFamily="34" charset="0"/>
              <a:cs typeface="Open Sans" panose="020B0606030504020204" pitchFamily="34" charset="0"/>
            </a:endParaRPr>
          </a:p>
        </p:txBody>
      </p:sp>
      <p:sp>
        <p:nvSpPr>
          <p:cNvPr id="20" name="矩形 19"/>
          <p:cNvSpPr/>
          <p:nvPr/>
        </p:nvSpPr>
        <p:spPr>
          <a:xfrm>
            <a:off x="3583709" y="3177309"/>
            <a:ext cx="4858327" cy="18103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4615815" y="3342640"/>
            <a:ext cx="2959735" cy="523220"/>
          </a:xfrm>
          <a:prstGeom prst="rect">
            <a:avLst/>
          </a:prstGeom>
          <a:noFill/>
        </p:spPr>
        <p:txBody>
          <a:bodyPr wrap="square" rtlCol="0">
            <a:spAutoFit/>
          </a:bodyPr>
          <a:lstStyle/>
          <a:p>
            <a:pPr algn="ctr"/>
            <a:endParaRPr lang="zh-CN" altLang="en-US" sz="28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2" name="矩形 21"/>
          <p:cNvSpPr/>
          <p:nvPr/>
        </p:nvSpPr>
        <p:spPr>
          <a:xfrm>
            <a:off x="4728661" y="1822878"/>
            <a:ext cx="2733408" cy="291666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5029479" y="3096998"/>
            <a:ext cx="2513635" cy="1642858"/>
            <a:chOff x="6501056" y="2340604"/>
            <a:chExt cx="2513635" cy="1642858"/>
          </a:xfrm>
        </p:grpSpPr>
        <p:cxnSp>
          <p:nvCxnSpPr>
            <p:cNvPr id="24" name="直接连接符 23"/>
            <p:cNvCxnSpPr/>
            <p:nvPr/>
          </p:nvCxnSpPr>
          <p:spPr>
            <a:xfrm>
              <a:off x="9014691" y="2340604"/>
              <a:ext cx="0" cy="1642858"/>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25" name="直接连接符 24"/>
            <p:cNvCxnSpPr/>
            <p:nvPr/>
          </p:nvCxnSpPr>
          <p:spPr>
            <a:xfrm flipH="1">
              <a:off x="6501056" y="3983462"/>
              <a:ext cx="2513635" cy="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grpSp>
      <p:sp>
        <p:nvSpPr>
          <p:cNvPr id="11" name="文本框 10"/>
          <p:cNvSpPr txBox="1"/>
          <p:nvPr/>
        </p:nvSpPr>
        <p:spPr>
          <a:xfrm>
            <a:off x="4729296" y="3342829"/>
            <a:ext cx="2813842" cy="584775"/>
          </a:xfrm>
          <a:prstGeom prst="rect">
            <a:avLst/>
          </a:prstGeom>
          <a:noFill/>
        </p:spPr>
        <p:txBody>
          <a:bodyPr wrap="square" rtlCol="0">
            <a:spAutoFit/>
          </a:bodyPr>
          <a:lstStyle/>
          <a:p>
            <a:pPr algn="ctr"/>
            <a:r>
              <a:rPr lang="zh-CN" altLang="en-US" sz="3200" b="1" dirty="0" smtClean="0">
                <a:solidFill>
                  <a:prstClr val="black">
                    <a:lumMod val="85000"/>
                    <a:lumOff val="15000"/>
                  </a:prstClr>
                </a:solidFill>
                <a:latin typeface="微软雅黑" panose="020B0503020204020204" pitchFamily="34" charset="-122"/>
                <a:ea typeface="微软雅黑" panose="020B0503020204020204" pitchFamily="34" charset="-122"/>
              </a:rPr>
              <a:t>核心代码展示</a:t>
            </a:r>
            <a:endParaRPr lang="zh-CN" altLang="en-US" sz="3200" b="1" dirty="0">
              <a:solidFill>
                <a:prstClr val="black">
                  <a:lumMod val="85000"/>
                  <a:lumOff val="15000"/>
                </a:prst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circle(in)">
                                      <p:cBhvr>
                                        <p:cTn id="7" dur="500"/>
                                        <p:tgtEl>
                                          <p:spTgt spid="2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1000"/>
                                        <p:tgtEl>
                                          <p:spTgt spid="19"/>
                                        </p:tgtEl>
                                      </p:cBhvr>
                                    </p:animEffect>
                                    <p:anim calcmode="lin" valueType="num">
                                      <p:cBhvr>
                                        <p:cTn id="12" dur="1000" fill="hold"/>
                                        <p:tgtEl>
                                          <p:spTgt spid="19"/>
                                        </p:tgtEl>
                                        <p:attrNameLst>
                                          <p:attrName>ppt_x</p:attrName>
                                        </p:attrNameLst>
                                      </p:cBhvr>
                                      <p:tavLst>
                                        <p:tav tm="0">
                                          <p:val>
                                            <p:strVal val="#ppt_x"/>
                                          </p:val>
                                        </p:tav>
                                        <p:tav tm="100000">
                                          <p:val>
                                            <p:strVal val="#ppt_x"/>
                                          </p:val>
                                        </p:tav>
                                      </p:tavLst>
                                    </p:anim>
                                    <p:anim calcmode="lin" valueType="num">
                                      <p:cBhvr>
                                        <p:cTn id="13" dur="1000" fill="hold"/>
                                        <p:tgtEl>
                                          <p:spTgt spid="19"/>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grpId="0" nodeType="afterEffect" nodePh="1">
                                  <p:stCondLst>
                                    <p:cond delay="0"/>
                                  </p:stCondLst>
                                  <p:endCondLst>
                                    <p:cond evt="begin" delay="0">
                                      <p:tn val="15"/>
                                    </p:cond>
                                  </p:end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par>
                          <p:cTn id="18" fill="hold">
                            <p:stCondLst>
                              <p:cond delay="2000"/>
                            </p:stCondLst>
                            <p:childTnLst>
                              <p:par>
                                <p:cTn id="19" presetID="6" presetClass="entr" presetSubtype="16"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circle(in)">
                                      <p:cBhvr>
                                        <p:cTn id="21" dur="500"/>
                                        <p:tgtEl>
                                          <p:spTgt spid="23"/>
                                        </p:tgtEl>
                                      </p:cBhvr>
                                    </p:animEffect>
                                  </p:childTnLst>
                                </p:cTn>
                              </p:par>
                            </p:childTnLst>
                          </p:cTn>
                        </p:par>
                        <p:par>
                          <p:cTn id="22" fill="hold">
                            <p:stCondLst>
                              <p:cond delay="2500"/>
                            </p:stCondLst>
                            <p:childTnLst>
                              <p:par>
                                <p:cTn id="23" presetID="22" presetClass="entr" presetSubtype="8"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2" grpId="0" bldLvl="0" animBg="1"/>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3"/>
          <p:cNvSpPr/>
          <p:nvPr/>
        </p:nvSpPr>
        <p:spPr>
          <a:xfrm>
            <a:off x="2058430" y="2078496"/>
            <a:ext cx="3362035" cy="460375"/>
          </a:xfrm>
          <a:prstGeom prst="rect">
            <a:avLst/>
          </a:prstGeom>
        </p:spPr>
        <p:txBody>
          <a:bodyPr wrap="square">
            <a:spAutoFit/>
          </a:bodyPr>
          <a:lstStyle/>
          <a:p>
            <a:pPr algn="just" eaLnBrk="1" fontAlgn="auto" hangingPunct="1">
              <a:spcBef>
                <a:spcPts val="0"/>
              </a:spcBef>
              <a:spcAft>
                <a:spcPts val="0"/>
              </a:spcAft>
              <a:defRPr/>
            </a:pPr>
            <a:r>
              <a:rPr lang="zh-CN" altLang="en-US" sz="2400" b="1" noProof="1">
                <a:solidFill>
                  <a:schemeClr val="bg1">
                    <a:lumMod val="50000"/>
                  </a:schemeClr>
                </a:solidFill>
                <a:latin typeface="幼圆" panose="02010509060101010101" charset="-122"/>
                <a:ea typeface="幼圆" panose="02010509060101010101" charset="-122"/>
                <a:hlinkClick r:id="rId1" action="ppaction://hlinksldjump"/>
              </a:rPr>
              <a:t>子菜单</a:t>
            </a:r>
            <a:endParaRPr lang="zh-CN" altLang="en-US" sz="2400" b="1" noProof="1">
              <a:solidFill>
                <a:schemeClr val="bg1">
                  <a:lumMod val="50000"/>
                </a:schemeClr>
              </a:solidFill>
              <a:latin typeface="幼圆" panose="02010509060101010101" charset="-122"/>
              <a:ea typeface="幼圆" panose="02010509060101010101" charset="-122"/>
            </a:endParaRPr>
          </a:p>
        </p:txBody>
      </p:sp>
      <p:sp>
        <p:nvSpPr>
          <p:cNvPr id="6" name="Rectangle 43"/>
          <p:cNvSpPr/>
          <p:nvPr/>
        </p:nvSpPr>
        <p:spPr>
          <a:xfrm>
            <a:off x="2058428" y="4286966"/>
            <a:ext cx="3362035" cy="460375"/>
          </a:xfrm>
          <a:prstGeom prst="rect">
            <a:avLst/>
          </a:prstGeom>
        </p:spPr>
        <p:txBody>
          <a:bodyPr wrap="square">
            <a:spAutoFit/>
          </a:bodyPr>
          <a:lstStyle/>
          <a:p>
            <a:pPr algn="just" eaLnBrk="1" fontAlgn="auto" hangingPunct="1">
              <a:spcBef>
                <a:spcPts val="0"/>
              </a:spcBef>
              <a:spcAft>
                <a:spcPts val="0"/>
              </a:spcAft>
              <a:defRPr/>
            </a:pPr>
            <a:r>
              <a:rPr lang="zh-CN" altLang="en-US" sz="2400" b="1" noProof="1">
                <a:solidFill>
                  <a:schemeClr val="bg1">
                    <a:lumMod val="50000"/>
                  </a:schemeClr>
                </a:solidFill>
                <a:latin typeface="幼圆" panose="02010509060101010101" charset="-122"/>
                <a:ea typeface="幼圆" panose="02010509060101010101" charset="-122"/>
                <a:hlinkClick r:id="rId2" action="ppaction://hlinksldjump"/>
              </a:rPr>
              <a:t>画蛇</a:t>
            </a:r>
            <a:endParaRPr lang="zh-CN" altLang="en-US" sz="2400" b="1" noProof="1">
              <a:solidFill>
                <a:schemeClr val="bg1">
                  <a:lumMod val="50000"/>
                </a:schemeClr>
              </a:solidFill>
              <a:latin typeface="幼圆" panose="02010509060101010101" charset="-122"/>
              <a:ea typeface="幼圆" panose="02010509060101010101" charset="-122"/>
            </a:endParaRPr>
          </a:p>
        </p:txBody>
      </p:sp>
      <p:sp>
        <p:nvSpPr>
          <p:cNvPr id="7" name="Rectangle 45"/>
          <p:cNvSpPr/>
          <p:nvPr/>
        </p:nvSpPr>
        <p:spPr>
          <a:xfrm>
            <a:off x="2058430" y="2832181"/>
            <a:ext cx="3362035" cy="460375"/>
          </a:xfrm>
          <a:prstGeom prst="rect">
            <a:avLst/>
          </a:prstGeom>
        </p:spPr>
        <p:txBody>
          <a:bodyPr wrap="square">
            <a:spAutoFit/>
          </a:bodyPr>
          <a:lstStyle/>
          <a:p>
            <a:pPr algn="just" eaLnBrk="1" fontAlgn="auto" hangingPunct="1">
              <a:spcBef>
                <a:spcPts val="0"/>
              </a:spcBef>
              <a:spcAft>
                <a:spcPts val="0"/>
              </a:spcAft>
              <a:defRPr/>
            </a:pPr>
            <a:r>
              <a:rPr lang="zh-CN" altLang="en-US" sz="2400" b="1" noProof="1">
                <a:solidFill>
                  <a:schemeClr val="bg1">
                    <a:lumMod val="50000"/>
                  </a:schemeClr>
                </a:solidFill>
                <a:latin typeface="幼圆" panose="02010509060101010101" charset="-122"/>
                <a:ea typeface="幼圆" panose="02010509060101010101" charset="-122"/>
                <a:hlinkClick r:id="rId3" action="ppaction://hlinksldjump"/>
              </a:rPr>
              <a:t>绘制地图</a:t>
            </a:r>
            <a:endParaRPr lang="zh-CN" altLang="en-US" sz="2400" b="1" noProof="1">
              <a:solidFill>
                <a:schemeClr val="bg1">
                  <a:lumMod val="50000"/>
                </a:schemeClr>
              </a:solidFill>
              <a:latin typeface="幼圆" panose="02010509060101010101" charset="-122"/>
              <a:ea typeface="幼圆" panose="02010509060101010101" charset="-122"/>
            </a:endParaRPr>
          </a:p>
        </p:txBody>
      </p:sp>
      <p:cxnSp>
        <p:nvCxnSpPr>
          <p:cNvPr id="8" name="Straight Connector 74"/>
          <p:cNvCxnSpPr/>
          <p:nvPr/>
        </p:nvCxnSpPr>
        <p:spPr>
          <a:xfrm>
            <a:off x="1234014" y="1888631"/>
            <a:ext cx="0" cy="380365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Oval 75"/>
          <p:cNvSpPr/>
          <p:nvPr/>
        </p:nvSpPr>
        <p:spPr>
          <a:xfrm>
            <a:off x="1041292" y="2116596"/>
            <a:ext cx="384175" cy="384175"/>
          </a:xfrm>
          <a:prstGeom prst="ellipse">
            <a:avLst/>
          </a:prstGeom>
          <a:solidFill>
            <a:schemeClr val="tx1">
              <a:lumMod val="85000"/>
              <a:lumOff val="1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600">
                <a:solidFill>
                  <a:schemeClr val="bg1"/>
                </a:solidFill>
                <a:latin typeface="Calibri Light" panose="020F0302020204030204" pitchFamily="34" charset="0"/>
              </a:rPr>
              <a:t>1</a:t>
            </a:r>
            <a:endParaRPr lang="en-US" altLang="zh-CN" sz="1600">
              <a:solidFill>
                <a:schemeClr val="bg1"/>
              </a:solidFill>
              <a:latin typeface="Calibri Light" panose="020F0302020204030204" pitchFamily="34" charset="0"/>
            </a:endParaRPr>
          </a:p>
        </p:txBody>
      </p:sp>
      <p:sp>
        <p:nvSpPr>
          <p:cNvPr id="10" name="Oval 76"/>
          <p:cNvSpPr/>
          <p:nvPr/>
        </p:nvSpPr>
        <p:spPr>
          <a:xfrm>
            <a:off x="1041292" y="2870341"/>
            <a:ext cx="384175" cy="384175"/>
          </a:xfrm>
          <a:prstGeom prst="ellipse">
            <a:avLst/>
          </a:prstGeom>
          <a:solidFill>
            <a:schemeClr val="tx1">
              <a:lumMod val="85000"/>
              <a:lumOff val="1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600">
                <a:solidFill>
                  <a:schemeClr val="bg1"/>
                </a:solidFill>
                <a:latin typeface="Calibri Light" panose="020F0302020204030204" pitchFamily="34" charset="0"/>
              </a:rPr>
              <a:t>2</a:t>
            </a:r>
            <a:endParaRPr lang="en-US" altLang="zh-CN" sz="1600">
              <a:solidFill>
                <a:schemeClr val="bg1"/>
              </a:solidFill>
              <a:latin typeface="Calibri Light" panose="020F0302020204030204" pitchFamily="34" charset="0"/>
            </a:endParaRPr>
          </a:p>
        </p:txBody>
      </p:sp>
      <p:sp>
        <p:nvSpPr>
          <p:cNvPr id="11" name="Oval 77"/>
          <p:cNvSpPr/>
          <p:nvPr/>
        </p:nvSpPr>
        <p:spPr>
          <a:xfrm>
            <a:off x="1041927" y="3598368"/>
            <a:ext cx="384175" cy="384175"/>
          </a:xfrm>
          <a:prstGeom prst="ellipse">
            <a:avLst/>
          </a:prstGeom>
          <a:solidFill>
            <a:schemeClr val="tx1">
              <a:lumMod val="85000"/>
              <a:lumOff val="1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600">
                <a:solidFill>
                  <a:schemeClr val="bg1"/>
                </a:solidFill>
                <a:latin typeface="Calibri Light" panose="020F0302020204030204" pitchFamily="34" charset="0"/>
              </a:rPr>
              <a:t>3</a:t>
            </a:r>
            <a:endParaRPr lang="en-US" altLang="zh-CN" sz="1600">
              <a:solidFill>
                <a:schemeClr val="bg1"/>
              </a:solidFill>
              <a:latin typeface="Calibri Light" panose="020F0302020204030204" pitchFamily="34" charset="0"/>
            </a:endParaRPr>
          </a:p>
        </p:txBody>
      </p:sp>
      <p:sp>
        <p:nvSpPr>
          <p:cNvPr id="12" name="Oval 78"/>
          <p:cNvSpPr/>
          <p:nvPr/>
        </p:nvSpPr>
        <p:spPr>
          <a:xfrm>
            <a:off x="1041927" y="4325126"/>
            <a:ext cx="384175" cy="384175"/>
          </a:xfrm>
          <a:prstGeom prst="ellipse">
            <a:avLst/>
          </a:prstGeom>
          <a:solidFill>
            <a:schemeClr val="tx1">
              <a:lumMod val="85000"/>
              <a:lumOff val="1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600">
                <a:solidFill>
                  <a:schemeClr val="bg1"/>
                </a:solidFill>
                <a:latin typeface="Calibri Light" panose="020F0302020204030204" pitchFamily="34" charset="0"/>
              </a:rPr>
              <a:t>4</a:t>
            </a:r>
            <a:endParaRPr lang="en-US" altLang="zh-CN" sz="1600">
              <a:solidFill>
                <a:schemeClr val="bg1"/>
              </a:solidFill>
              <a:latin typeface="Calibri Light" panose="020F0302020204030204" pitchFamily="34" charset="0"/>
            </a:endParaRPr>
          </a:p>
        </p:txBody>
      </p:sp>
      <p:sp>
        <p:nvSpPr>
          <p:cNvPr id="13" name="Rectangle 43"/>
          <p:cNvSpPr/>
          <p:nvPr/>
        </p:nvSpPr>
        <p:spPr>
          <a:xfrm>
            <a:off x="2058429" y="3560145"/>
            <a:ext cx="3362035" cy="460375"/>
          </a:xfrm>
          <a:prstGeom prst="rect">
            <a:avLst/>
          </a:prstGeom>
        </p:spPr>
        <p:txBody>
          <a:bodyPr wrap="square">
            <a:spAutoFit/>
          </a:bodyPr>
          <a:lstStyle/>
          <a:p>
            <a:pPr algn="just" eaLnBrk="1" fontAlgn="auto" hangingPunct="1">
              <a:spcBef>
                <a:spcPts val="0"/>
              </a:spcBef>
              <a:spcAft>
                <a:spcPts val="0"/>
              </a:spcAft>
              <a:defRPr/>
            </a:pPr>
            <a:r>
              <a:rPr lang="zh-CN" altLang="en-US" sz="2400" b="1" noProof="1">
                <a:solidFill>
                  <a:schemeClr val="bg1">
                    <a:lumMod val="50000"/>
                  </a:schemeClr>
                </a:solidFill>
                <a:latin typeface="幼圆" panose="02010509060101010101" charset="-122"/>
                <a:ea typeface="幼圆" panose="02010509060101010101" charset="-122"/>
                <a:hlinkClick r:id="rId4" action="ppaction://hlinksldjump"/>
              </a:rPr>
              <a:t>产生金币</a:t>
            </a:r>
            <a:endParaRPr lang="zh-CN" altLang="en-US" sz="2400" b="1" noProof="1">
              <a:solidFill>
                <a:schemeClr val="bg1">
                  <a:lumMod val="50000"/>
                </a:schemeClr>
              </a:solidFill>
              <a:latin typeface="幼圆" panose="02010509060101010101" charset="-122"/>
              <a:ea typeface="幼圆" panose="02010509060101010101" charset="-122"/>
            </a:endParaRPr>
          </a:p>
        </p:txBody>
      </p:sp>
      <p:sp>
        <p:nvSpPr>
          <p:cNvPr id="3" name="文本框 2"/>
          <p:cNvSpPr txBox="1"/>
          <p:nvPr/>
        </p:nvSpPr>
        <p:spPr>
          <a:xfrm>
            <a:off x="874922" y="800440"/>
            <a:ext cx="5021861" cy="829945"/>
          </a:xfrm>
          <a:prstGeom prst="rect">
            <a:avLst/>
          </a:prstGeom>
          <a:noFill/>
        </p:spPr>
        <p:txBody>
          <a:bodyPr wrap="square" rtlCol="0">
            <a:spAutoFit/>
          </a:bodyPr>
          <a:lstStyle/>
          <a:p>
            <a:r>
              <a:rPr lang="zh-CN" altLang="en-US" sz="4800" b="1" spc="300" dirty="0">
                <a:latin typeface="华文隶书" panose="02010800040101010101" charset="-122"/>
                <a:ea typeface="华文隶书" panose="02010800040101010101" charset="-122"/>
                <a:cs typeface="Open Sans" panose="020B0606030504020204" pitchFamily="34" charset="0"/>
              </a:rPr>
              <a:t>小小贪吃蛇</a:t>
            </a:r>
            <a:endParaRPr lang="zh-CN" altLang="en-US" sz="4800" b="1" spc="300" dirty="0">
              <a:latin typeface="华文隶书" panose="02010800040101010101" charset="-122"/>
              <a:ea typeface="华文隶书" panose="02010800040101010101" charset="-122"/>
              <a:cs typeface="Open Sans" panose="020B0606030504020204" pitchFamily="34" charset="0"/>
            </a:endParaRPr>
          </a:p>
        </p:txBody>
      </p:sp>
      <p:sp>
        <p:nvSpPr>
          <p:cNvPr id="4" name="Oval 78"/>
          <p:cNvSpPr/>
          <p:nvPr/>
        </p:nvSpPr>
        <p:spPr>
          <a:xfrm>
            <a:off x="1041927" y="5050931"/>
            <a:ext cx="384175" cy="384175"/>
          </a:xfrm>
          <a:prstGeom prst="ellipse">
            <a:avLst/>
          </a:prstGeom>
          <a:solidFill>
            <a:schemeClr val="tx1">
              <a:lumMod val="85000"/>
              <a:lumOff val="1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600">
                <a:solidFill>
                  <a:schemeClr val="bg1"/>
                </a:solidFill>
                <a:latin typeface="Calibri Light" panose="020F0302020204030204" pitchFamily="34" charset="0"/>
              </a:rPr>
              <a:t>5</a:t>
            </a:r>
            <a:endParaRPr lang="en-US" altLang="zh-CN" sz="1600">
              <a:solidFill>
                <a:schemeClr val="bg1"/>
              </a:solidFill>
              <a:latin typeface="Calibri Light" panose="020F0302020204030204" pitchFamily="34" charset="0"/>
            </a:endParaRPr>
          </a:p>
        </p:txBody>
      </p:sp>
      <p:sp>
        <p:nvSpPr>
          <p:cNvPr id="14" name="文本框 13"/>
          <p:cNvSpPr txBox="1"/>
          <p:nvPr/>
        </p:nvSpPr>
        <p:spPr>
          <a:xfrm>
            <a:off x="2058670" y="5012690"/>
            <a:ext cx="1508760" cy="460375"/>
          </a:xfrm>
          <a:prstGeom prst="rect">
            <a:avLst/>
          </a:prstGeom>
          <a:noFill/>
        </p:spPr>
        <p:txBody>
          <a:bodyPr wrap="square" rtlCol="0">
            <a:spAutoFit/>
          </a:bodyPr>
          <a:lstStyle/>
          <a:p>
            <a:r>
              <a:rPr lang="zh-CN" altLang="en-US" sz="2400" b="1">
                <a:solidFill>
                  <a:schemeClr val="bg1">
                    <a:lumMod val="50000"/>
                  </a:schemeClr>
                </a:solidFill>
                <a:latin typeface="幼圆" panose="02010509060101010101" charset="-122"/>
                <a:ea typeface="幼圆" panose="02010509060101010101" charset="-122"/>
                <a:hlinkClick r:id="rId5" action="ppaction://hlinksldjump"/>
              </a:rPr>
              <a:t>蛇的移动</a:t>
            </a:r>
            <a:endParaRPr lang="zh-CN" altLang="en-US" sz="2400" b="1">
              <a:solidFill>
                <a:schemeClr val="bg1">
                  <a:lumMod val="50000"/>
                </a:schemeClr>
              </a:solidFill>
              <a:latin typeface="幼圆" panose="02010509060101010101" charset="-122"/>
              <a:ea typeface="幼圆" panose="02010509060101010101" charset="-122"/>
            </a:endParaRPr>
          </a:p>
        </p:txBody>
      </p:sp>
      <p:pic>
        <p:nvPicPr>
          <p:cNvPr id="15" name="图片 14" descr="QQ图片20200731192706"/>
          <p:cNvPicPr>
            <a:picLocks noChangeAspect="1"/>
          </p:cNvPicPr>
          <p:nvPr/>
        </p:nvPicPr>
        <p:blipFill>
          <a:blip r:embed="rId6"/>
          <a:stretch>
            <a:fillRect/>
          </a:stretch>
        </p:blipFill>
        <p:spPr>
          <a:xfrm>
            <a:off x="4922520" y="960120"/>
            <a:ext cx="6858000" cy="4512945"/>
          </a:xfrm>
          <a:prstGeom prst="rect">
            <a:avLst/>
          </a:prstGeom>
        </p:spPr>
      </p:pic>
      <p:sp>
        <p:nvSpPr>
          <p:cNvPr id="16" name="右箭头 15">
            <a:hlinkClick r:id="rId7" action="ppaction://hlinksldjump"/>
          </p:cNvPr>
          <p:cNvSpPr/>
          <p:nvPr/>
        </p:nvSpPr>
        <p:spPr>
          <a:xfrm>
            <a:off x="11083925" y="6009005"/>
            <a:ext cx="696595" cy="50673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anim calcmode="lin" valueType="num">
                                      <p:cBhvr>
                                        <p:cTn id="8"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25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349"/>
                            </p:stCondLst>
                            <p:childTnLst>
                              <p:par>
                                <p:cTn id="11" presetID="22" presetClass="entr" presetSubtype="1"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childTnLst>
                          </p:cTn>
                        </p:par>
                        <p:par>
                          <p:cTn id="14" fill="hold">
                            <p:stCondLst>
                              <p:cond delay="849"/>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349"/>
                            </p:stCondLst>
                            <p:childTnLst>
                              <p:par>
                                <p:cTn id="21" presetID="42"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anim calcmode="lin" valueType="num">
                                      <p:cBhvr>
                                        <p:cTn id="24" dur="500" fill="hold"/>
                                        <p:tgtEl>
                                          <p:spTgt spid="5"/>
                                        </p:tgtEl>
                                        <p:attrNameLst>
                                          <p:attrName>ppt_x</p:attrName>
                                        </p:attrNameLst>
                                      </p:cBhvr>
                                      <p:tavLst>
                                        <p:tav tm="0">
                                          <p:val>
                                            <p:strVal val="#ppt_x"/>
                                          </p:val>
                                        </p:tav>
                                        <p:tav tm="100000">
                                          <p:val>
                                            <p:strVal val="#ppt_x"/>
                                          </p:val>
                                        </p:tav>
                                      </p:tavLst>
                                    </p:anim>
                                    <p:anim calcmode="lin" valueType="num">
                                      <p:cBhvr>
                                        <p:cTn id="25" dur="500" fill="hold"/>
                                        <p:tgtEl>
                                          <p:spTgt spid="5"/>
                                        </p:tgtEl>
                                        <p:attrNameLst>
                                          <p:attrName>ppt_y</p:attrName>
                                        </p:attrNameLst>
                                      </p:cBhvr>
                                      <p:tavLst>
                                        <p:tav tm="0">
                                          <p:val>
                                            <p:strVal val="#ppt_y+.1"/>
                                          </p:val>
                                        </p:tav>
                                        <p:tav tm="100000">
                                          <p:val>
                                            <p:strVal val="#ppt_y"/>
                                          </p:val>
                                        </p:tav>
                                      </p:tavLst>
                                    </p:anim>
                                  </p:childTnLst>
                                </p:cTn>
                              </p:par>
                            </p:childTnLst>
                          </p:cTn>
                        </p:par>
                        <p:par>
                          <p:cTn id="26" fill="hold">
                            <p:stCondLst>
                              <p:cond delay="1849"/>
                            </p:stCondLst>
                            <p:childTnLst>
                              <p:par>
                                <p:cTn id="27" presetID="53" presetClass="entr" presetSubtype="16"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Effect transition="in" filter="fade">
                                      <p:cBhvr>
                                        <p:cTn id="31" dur="500"/>
                                        <p:tgtEl>
                                          <p:spTgt spid="10"/>
                                        </p:tgtEl>
                                      </p:cBhvr>
                                    </p:animEffect>
                                  </p:childTnLst>
                                </p:cTn>
                              </p:par>
                            </p:childTnLst>
                          </p:cTn>
                        </p:par>
                        <p:par>
                          <p:cTn id="32" fill="hold">
                            <p:stCondLst>
                              <p:cond delay="2349"/>
                            </p:stCondLst>
                            <p:childTnLst>
                              <p:par>
                                <p:cTn id="33" presetID="42" presetClass="entr" presetSubtype="0"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anim calcmode="lin" valueType="num">
                                      <p:cBhvr>
                                        <p:cTn id="36" dur="500" fill="hold"/>
                                        <p:tgtEl>
                                          <p:spTgt spid="7"/>
                                        </p:tgtEl>
                                        <p:attrNameLst>
                                          <p:attrName>ppt_x</p:attrName>
                                        </p:attrNameLst>
                                      </p:cBhvr>
                                      <p:tavLst>
                                        <p:tav tm="0">
                                          <p:val>
                                            <p:strVal val="#ppt_x"/>
                                          </p:val>
                                        </p:tav>
                                        <p:tav tm="100000">
                                          <p:val>
                                            <p:strVal val="#ppt_x"/>
                                          </p:val>
                                        </p:tav>
                                      </p:tavLst>
                                    </p:anim>
                                    <p:anim calcmode="lin" valueType="num">
                                      <p:cBhvr>
                                        <p:cTn id="37" dur="500" fill="hold"/>
                                        <p:tgtEl>
                                          <p:spTgt spid="7"/>
                                        </p:tgtEl>
                                        <p:attrNameLst>
                                          <p:attrName>ppt_y</p:attrName>
                                        </p:attrNameLst>
                                      </p:cBhvr>
                                      <p:tavLst>
                                        <p:tav tm="0">
                                          <p:val>
                                            <p:strVal val="#ppt_y+.1"/>
                                          </p:val>
                                        </p:tav>
                                        <p:tav tm="100000">
                                          <p:val>
                                            <p:strVal val="#ppt_y"/>
                                          </p:val>
                                        </p:tav>
                                      </p:tavLst>
                                    </p:anim>
                                  </p:childTnLst>
                                </p:cTn>
                              </p:par>
                            </p:childTnLst>
                          </p:cTn>
                        </p:par>
                        <p:par>
                          <p:cTn id="38" fill="hold">
                            <p:stCondLst>
                              <p:cond delay="2849"/>
                            </p:stCondLst>
                            <p:childTnLst>
                              <p:par>
                                <p:cTn id="39" presetID="53" presetClass="entr" presetSubtype="16"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p:cTn id="41" dur="500" fill="hold"/>
                                        <p:tgtEl>
                                          <p:spTgt spid="11"/>
                                        </p:tgtEl>
                                        <p:attrNameLst>
                                          <p:attrName>ppt_w</p:attrName>
                                        </p:attrNameLst>
                                      </p:cBhvr>
                                      <p:tavLst>
                                        <p:tav tm="0">
                                          <p:val>
                                            <p:fltVal val="0"/>
                                          </p:val>
                                        </p:tav>
                                        <p:tav tm="100000">
                                          <p:val>
                                            <p:strVal val="#ppt_w"/>
                                          </p:val>
                                        </p:tav>
                                      </p:tavLst>
                                    </p:anim>
                                    <p:anim calcmode="lin" valueType="num">
                                      <p:cBhvr>
                                        <p:cTn id="42" dur="500" fill="hold"/>
                                        <p:tgtEl>
                                          <p:spTgt spid="11"/>
                                        </p:tgtEl>
                                        <p:attrNameLst>
                                          <p:attrName>ppt_h</p:attrName>
                                        </p:attrNameLst>
                                      </p:cBhvr>
                                      <p:tavLst>
                                        <p:tav tm="0">
                                          <p:val>
                                            <p:fltVal val="0"/>
                                          </p:val>
                                        </p:tav>
                                        <p:tav tm="100000">
                                          <p:val>
                                            <p:strVal val="#ppt_h"/>
                                          </p:val>
                                        </p:tav>
                                      </p:tavLst>
                                    </p:anim>
                                    <p:animEffect transition="in" filter="fade">
                                      <p:cBhvr>
                                        <p:cTn id="43" dur="500"/>
                                        <p:tgtEl>
                                          <p:spTgt spid="11"/>
                                        </p:tgtEl>
                                      </p:cBhvr>
                                    </p:animEffect>
                                  </p:childTnLst>
                                </p:cTn>
                              </p:par>
                            </p:childTnLst>
                          </p:cTn>
                        </p:par>
                        <p:par>
                          <p:cTn id="44" fill="hold">
                            <p:stCondLst>
                              <p:cond delay="3349"/>
                            </p:stCondLst>
                            <p:childTnLst>
                              <p:par>
                                <p:cTn id="45" presetID="42" presetClass="entr" presetSubtype="0"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anim calcmode="lin" valueType="num">
                                      <p:cBhvr>
                                        <p:cTn id="48" dur="500" fill="hold"/>
                                        <p:tgtEl>
                                          <p:spTgt spid="13"/>
                                        </p:tgtEl>
                                        <p:attrNameLst>
                                          <p:attrName>ppt_x</p:attrName>
                                        </p:attrNameLst>
                                      </p:cBhvr>
                                      <p:tavLst>
                                        <p:tav tm="0">
                                          <p:val>
                                            <p:strVal val="#ppt_x"/>
                                          </p:val>
                                        </p:tav>
                                        <p:tav tm="100000">
                                          <p:val>
                                            <p:strVal val="#ppt_x"/>
                                          </p:val>
                                        </p:tav>
                                      </p:tavLst>
                                    </p:anim>
                                    <p:anim calcmode="lin" valueType="num">
                                      <p:cBhvr>
                                        <p:cTn id="49" dur="500" fill="hold"/>
                                        <p:tgtEl>
                                          <p:spTgt spid="13"/>
                                        </p:tgtEl>
                                        <p:attrNameLst>
                                          <p:attrName>ppt_y</p:attrName>
                                        </p:attrNameLst>
                                      </p:cBhvr>
                                      <p:tavLst>
                                        <p:tav tm="0">
                                          <p:val>
                                            <p:strVal val="#ppt_y+.1"/>
                                          </p:val>
                                        </p:tav>
                                        <p:tav tm="100000">
                                          <p:val>
                                            <p:strVal val="#ppt_y"/>
                                          </p:val>
                                        </p:tav>
                                      </p:tavLst>
                                    </p:anim>
                                  </p:childTnLst>
                                </p:cTn>
                              </p:par>
                            </p:childTnLst>
                          </p:cTn>
                        </p:par>
                        <p:par>
                          <p:cTn id="50" fill="hold">
                            <p:stCondLst>
                              <p:cond delay="3849"/>
                            </p:stCondLst>
                            <p:childTnLst>
                              <p:par>
                                <p:cTn id="51" presetID="53" presetClass="entr" presetSubtype="16" fill="hold" grpId="0" nodeType="afterEffect">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cBhvr>
                                        <p:cTn id="53" dur="500" fill="hold"/>
                                        <p:tgtEl>
                                          <p:spTgt spid="12"/>
                                        </p:tgtEl>
                                        <p:attrNameLst>
                                          <p:attrName>ppt_w</p:attrName>
                                        </p:attrNameLst>
                                      </p:cBhvr>
                                      <p:tavLst>
                                        <p:tav tm="0">
                                          <p:val>
                                            <p:fltVal val="0"/>
                                          </p:val>
                                        </p:tav>
                                        <p:tav tm="100000">
                                          <p:val>
                                            <p:strVal val="#ppt_w"/>
                                          </p:val>
                                        </p:tav>
                                      </p:tavLst>
                                    </p:anim>
                                    <p:anim calcmode="lin" valueType="num">
                                      <p:cBhvr>
                                        <p:cTn id="54" dur="500" fill="hold"/>
                                        <p:tgtEl>
                                          <p:spTgt spid="12"/>
                                        </p:tgtEl>
                                        <p:attrNameLst>
                                          <p:attrName>ppt_h</p:attrName>
                                        </p:attrNameLst>
                                      </p:cBhvr>
                                      <p:tavLst>
                                        <p:tav tm="0">
                                          <p:val>
                                            <p:fltVal val="0"/>
                                          </p:val>
                                        </p:tav>
                                        <p:tav tm="100000">
                                          <p:val>
                                            <p:strVal val="#ppt_h"/>
                                          </p:val>
                                        </p:tav>
                                      </p:tavLst>
                                    </p:anim>
                                    <p:animEffect transition="in" filter="fade">
                                      <p:cBhvr>
                                        <p:cTn id="55" dur="500"/>
                                        <p:tgtEl>
                                          <p:spTgt spid="12"/>
                                        </p:tgtEl>
                                      </p:cBhvr>
                                    </p:animEffect>
                                  </p:childTnLst>
                                </p:cTn>
                              </p:par>
                            </p:childTnLst>
                          </p:cTn>
                        </p:par>
                        <p:par>
                          <p:cTn id="56" fill="hold">
                            <p:stCondLst>
                              <p:cond delay="4349"/>
                            </p:stCondLst>
                            <p:childTnLst>
                              <p:par>
                                <p:cTn id="57" presetID="42" presetClass="entr" presetSubtype="0" fill="hold" grpId="0" nodeType="after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fade">
                                      <p:cBhvr>
                                        <p:cTn id="59" dur="500"/>
                                        <p:tgtEl>
                                          <p:spTgt spid="6"/>
                                        </p:tgtEl>
                                      </p:cBhvr>
                                    </p:animEffect>
                                    <p:anim calcmode="lin" valueType="num">
                                      <p:cBhvr>
                                        <p:cTn id="60" dur="500" fill="hold"/>
                                        <p:tgtEl>
                                          <p:spTgt spid="6"/>
                                        </p:tgtEl>
                                        <p:attrNameLst>
                                          <p:attrName>ppt_x</p:attrName>
                                        </p:attrNameLst>
                                      </p:cBhvr>
                                      <p:tavLst>
                                        <p:tav tm="0">
                                          <p:val>
                                            <p:strVal val="#ppt_x"/>
                                          </p:val>
                                        </p:tav>
                                        <p:tav tm="100000">
                                          <p:val>
                                            <p:strVal val="#ppt_x"/>
                                          </p:val>
                                        </p:tav>
                                      </p:tavLst>
                                    </p:anim>
                                    <p:anim calcmode="lin" valueType="num">
                                      <p:cBhvr>
                                        <p:cTn id="61" dur="500" fill="hold"/>
                                        <p:tgtEl>
                                          <p:spTgt spid="6"/>
                                        </p:tgtEl>
                                        <p:attrNameLst>
                                          <p:attrName>ppt_y</p:attrName>
                                        </p:attrNameLst>
                                      </p:cBhvr>
                                      <p:tavLst>
                                        <p:tav tm="0">
                                          <p:val>
                                            <p:strVal val="#ppt_y+.1"/>
                                          </p:val>
                                        </p:tav>
                                        <p:tav tm="100000">
                                          <p:val>
                                            <p:strVal val="#ppt_y"/>
                                          </p:val>
                                        </p:tav>
                                      </p:tavLst>
                                    </p:anim>
                                  </p:childTnLst>
                                </p:cTn>
                              </p:par>
                            </p:childTnLst>
                          </p:cTn>
                        </p:par>
                        <p:par>
                          <p:cTn id="62" fill="hold">
                            <p:stCondLst>
                              <p:cond delay="4849"/>
                            </p:stCondLst>
                            <p:childTnLst>
                              <p:par>
                                <p:cTn id="63" presetID="53" presetClass="entr" presetSubtype="16" fill="hold" grpId="0" nodeType="afterEffect">
                                  <p:stCondLst>
                                    <p:cond delay="0"/>
                                  </p:stCondLst>
                                  <p:childTnLst>
                                    <p:set>
                                      <p:cBhvr>
                                        <p:cTn id="64" dur="1" fill="hold">
                                          <p:stCondLst>
                                            <p:cond delay="0"/>
                                          </p:stCondLst>
                                        </p:cTn>
                                        <p:tgtEl>
                                          <p:spTgt spid="4"/>
                                        </p:tgtEl>
                                        <p:attrNameLst>
                                          <p:attrName>style.visibility</p:attrName>
                                        </p:attrNameLst>
                                      </p:cBhvr>
                                      <p:to>
                                        <p:strVal val="visible"/>
                                      </p:to>
                                    </p:set>
                                    <p:anim calcmode="lin" valueType="num">
                                      <p:cBhvr>
                                        <p:cTn id="65" dur="500" fill="hold"/>
                                        <p:tgtEl>
                                          <p:spTgt spid="4"/>
                                        </p:tgtEl>
                                        <p:attrNameLst>
                                          <p:attrName>ppt_w</p:attrName>
                                        </p:attrNameLst>
                                      </p:cBhvr>
                                      <p:tavLst>
                                        <p:tav tm="0">
                                          <p:val>
                                            <p:fltVal val="0"/>
                                          </p:val>
                                        </p:tav>
                                        <p:tav tm="100000">
                                          <p:val>
                                            <p:strVal val="#ppt_w"/>
                                          </p:val>
                                        </p:tav>
                                      </p:tavLst>
                                    </p:anim>
                                    <p:anim calcmode="lin" valueType="num">
                                      <p:cBhvr>
                                        <p:cTn id="66" dur="500" fill="hold"/>
                                        <p:tgtEl>
                                          <p:spTgt spid="4"/>
                                        </p:tgtEl>
                                        <p:attrNameLst>
                                          <p:attrName>ppt_h</p:attrName>
                                        </p:attrNameLst>
                                      </p:cBhvr>
                                      <p:tavLst>
                                        <p:tav tm="0">
                                          <p:val>
                                            <p:fltVal val="0"/>
                                          </p:val>
                                        </p:tav>
                                        <p:tav tm="100000">
                                          <p:val>
                                            <p:strVal val="#ppt_h"/>
                                          </p:val>
                                        </p:tav>
                                      </p:tavLst>
                                    </p:anim>
                                    <p:animEffect transition="in" filter="fade">
                                      <p:cBhvr>
                                        <p:cTn id="67" dur="500"/>
                                        <p:tgtEl>
                                          <p:spTgt spid="4"/>
                                        </p:tgtEl>
                                      </p:cBhvr>
                                    </p:animEffect>
                                  </p:childTnLst>
                                </p:cTn>
                              </p:par>
                            </p:childTnLst>
                          </p:cTn>
                        </p:par>
                        <p:par>
                          <p:cTn id="68" fill="hold">
                            <p:stCondLst>
                              <p:cond delay="5349"/>
                            </p:stCondLst>
                            <p:childTnLst>
                              <p:par>
                                <p:cTn id="69" presetID="42" presetClass="entr" presetSubtype="0" fill="hold" grpId="0" nodeType="after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fade">
                                      <p:cBhvr>
                                        <p:cTn id="71" dur="1000"/>
                                        <p:tgtEl>
                                          <p:spTgt spid="14"/>
                                        </p:tgtEl>
                                      </p:cBhvr>
                                    </p:animEffect>
                                    <p:anim calcmode="lin" valueType="num">
                                      <p:cBhvr>
                                        <p:cTn id="72" dur="1000" fill="hold"/>
                                        <p:tgtEl>
                                          <p:spTgt spid="14"/>
                                        </p:tgtEl>
                                        <p:attrNameLst>
                                          <p:attrName>ppt_x</p:attrName>
                                        </p:attrNameLst>
                                      </p:cBhvr>
                                      <p:tavLst>
                                        <p:tav tm="0">
                                          <p:val>
                                            <p:strVal val="#ppt_x"/>
                                          </p:val>
                                        </p:tav>
                                        <p:tav tm="100000">
                                          <p:val>
                                            <p:strVal val="#ppt_x"/>
                                          </p:val>
                                        </p:tav>
                                      </p:tavLst>
                                    </p:anim>
                                    <p:anim calcmode="lin" valueType="num">
                                      <p:cBhvr>
                                        <p:cTn id="73" dur="1000" fill="hold"/>
                                        <p:tgtEl>
                                          <p:spTgt spid="14"/>
                                        </p:tgtEl>
                                        <p:attrNameLst>
                                          <p:attrName>ppt_y</p:attrName>
                                        </p:attrNameLst>
                                      </p:cBhvr>
                                      <p:tavLst>
                                        <p:tav tm="0">
                                          <p:val>
                                            <p:strVal val="#ppt_y+.1"/>
                                          </p:val>
                                        </p:tav>
                                        <p:tav tm="100000">
                                          <p:val>
                                            <p:strVal val="#ppt_y"/>
                                          </p:val>
                                        </p:tav>
                                      </p:tavLst>
                                    </p:anim>
                                  </p:childTnLst>
                                </p:cTn>
                              </p:par>
                            </p:childTnLst>
                          </p:cTn>
                        </p:par>
                        <p:par>
                          <p:cTn id="74" fill="hold">
                            <p:stCondLst>
                              <p:cond delay="6349"/>
                            </p:stCondLst>
                            <p:childTnLst>
                              <p:par>
                                <p:cTn id="75" presetID="2" presetClass="entr" presetSubtype="4" fill="hold" nodeType="after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additive="base">
                                        <p:cTn id="77" dur="500" fill="hold"/>
                                        <p:tgtEl>
                                          <p:spTgt spid="15"/>
                                        </p:tgtEl>
                                        <p:attrNameLst>
                                          <p:attrName>ppt_x</p:attrName>
                                        </p:attrNameLst>
                                      </p:cBhvr>
                                      <p:tavLst>
                                        <p:tav tm="0">
                                          <p:val>
                                            <p:strVal val="#ppt_x"/>
                                          </p:val>
                                        </p:tav>
                                        <p:tav tm="100000">
                                          <p:val>
                                            <p:strVal val="#ppt_x"/>
                                          </p:val>
                                        </p:tav>
                                      </p:tavLst>
                                    </p:anim>
                                    <p:anim calcmode="lin" valueType="num">
                                      <p:cBhvr additive="base">
                                        <p:cTn id="7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6" presetClass="emph" presetSubtype="0" fill="hold" nodeType="clickEffect">
                                  <p:stCondLst>
                                    <p:cond delay="0"/>
                                  </p:stCondLst>
                                  <p:childTnLst>
                                    <p:animEffect transition="out" filter="fade">
                                      <p:cBhvr>
                                        <p:cTn id="82" dur="500" tmFilter="0, 0; .2, .5; .8, .5; 1, 0"/>
                                        <p:tgtEl>
                                          <p:spTgt spid="15"/>
                                        </p:tgtEl>
                                      </p:cBhvr>
                                    </p:animEffect>
                                    <p:animScale>
                                      <p:cBhvr>
                                        <p:cTn id="83" dur="250" autoRev="1" fill="hold"/>
                                        <p:tgtEl>
                                          <p:spTgt spid="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bldLvl="0" animBg="1"/>
      <p:bldP spid="10" grpId="0" bldLvl="0" animBg="1"/>
      <p:bldP spid="11" grpId="0" bldLvl="0" animBg="1"/>
      <p:bldP spid="12" grpId="0" bldLvl="0" animBg="1"/>
      <p:bldP spid="13" grpId="0"/>
      <p:bldP spid="3" grpId="0" build="p"/>
      <p:bldP spid="4" grpId="0" bldLvl="0" animBg="1"/>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70"/>
          <p:cNvSpPr>
            <a:spLocks noChangeArrowheads="1"/>
          </p:cNvSpPr>
          <p:nvPr/>
        </p:nvSpPr>
        <p:spPr bwMode="auto">
          <a:xfrm>
            <a:off x="544945" y="572141"/>
            <a:ext cx="2493818"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495">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495">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zh-CN" altLang="en-US" b="1" noProof="1">
                <a:solidFill>
                  <a:schemeClr val="tx1">
                    <a:lumMod val="85000"/>
                    <a:lumOff val="15000"/>
                  </a:schemeClr>
                </a:solidFill>
                <a:latin typeface="华文隶书" panose="02010800040101010101" charset="-122"/>
                <a:ea typeface="华文隶书" panose="02010800040101010101" charset="-122"/>
                <a:cs typeface="Open Sans" panose="020B0606030504020204" pitchFamily="34" charset="0"/>
              </a:rPr>
              <a:t>子菜单</a:t>
            </a:r>
            <a:endParaRPr lang="zh-CN" altLang="en-US" b="1" noProof="1">
              <a:solidFill>
                <a:schemeClr val="tx1">
                  <a:lumMod val="85000"/>
                  <a:lumOff val="15000"/>
                </a:schemeClr>
              </a:solidFill>
              <a:latin typeface="华文隶书" panose="02010800040101010101" charset="-122"/>
              <a:ea typeface="华文隶书" panose="02010800040101010101" charset="-122"/>
              <a:cs typeface="Open Sans" panose="020B0606030504020204" pitchFamily="34" charset="0"/>
            </a:endParaRPr>
          </a:p>
        </p:txBody>
      </p:sp>
      <p:pic>
        <p:nvPicPr>
          <p:cNvPr id="2" name="图片 1" descr="QQ图片20200731195919"/>
          <p:cNvPicPr>
            <a:picLocks noChangeAspect="1"/>
          </p:cNvPicPr>
          <p:nvPr>
            <p:custDataLst>
              <p:tags r:id="rId1"/>
            </p:custDataLst>
          </p:nvPr>
        </p:nvPicPr>
        <p:blipFill>
          <a:blip r:embed="rId2"/>
          <a:stretch>
            <a:fillRect/>
          </a:stretch>
        </p:blipFill>
        <p:spPr>
          <a:xfrm>
            <a:off x="2371090" y="1094105"/>
            <a:ext cx="7125335" cy="500126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68"/>
          <p:cNvSpPr/>
          <p:nvPr/>
        </p:nvSpPr>
        <p:spPr>
          <a:xfrm>
            <a:off x="672299" y="4188835"/>
            <a:ext cx="1292341" cy="369332"/>
          </a:xfrm>
          <a:prstGeom prst="rect">
            <a:avLst/>
          </a:prstGeom>
        </p:spPr>
        <p:txBody>
          <a:bodyPr wrap="none">
            <a:spAutoFit/>
          </a:bodyPr>
          <a:lstStyle/>
          <a:p>
            <a:pPr defTabSz="913765" eaLnBrk="1" fontAlgn="auto" hangingPunct="1">
              <a:spcAft>
                <a:spcPts val="0"/>
              </a:spcAft>
              <a:defRPr/>
            </a:pPr>
            <a:r>
              <a:rPr lang="en-US" b="1" noProof="1">
                <a:solidFill>
                  <a:schemeClr val="bg1"/>
                </a:solidFill>
                <a:latin typeface="Open Sans" panose="020B0606030504020204" pitchFamily="34" charset="0"/>
                <a:ea typeface="Open Sans" panose="020B0606030504020204" pitchFamily="34" charset="0"/>
                <a:cs typeface="Open Sans" panose="020B0606030504020204" pitchFamily="34" charset="0"/>
              </a:rPr>
              <a:t>PRODUCT</a:t>
            </a:r>
            <a:endParaRPr lang="en-US" b="1" noProof="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矩形 50"/>
          <p:cNvSpPr/>
          <p:nvPr/>
        </p:nvSpPr>
        <p:spPr>
          <a:xfrm>
            <a:off x="659281" y="4509216"/>
            <a:ext cx="2430701" cy="553998"/>
          </a:xfrm>
          <a:prstGeom prst="rect">
            <a:avLst/>
          </a:prstGeom>
        </p:spPr>
        <p:txBody>
          <a:bodyPr wrap="square">
            <a:spAutoFit/>
          </a:bodyPr>
          <a:lstStyle/>
          <a:p>
            <a:r>
              <a:rPr lang="en-US" altLang="zh-CN" sz="1000" noProof="1">
                <a:solidFill>
                  <a:schemeClr val="bg1"/>
                </a:solidFill>
                <a:latin typeface="Calibri Light" panose="020F0302020204030204" pitchFamily="34" charset="0"/>
                <a:cs typeface="Arial" panose="020B0604020202020204" pitchFamily="34" charset="0"/>
              </a:rPr>
              <a:t>Lorem ipsum dolor sit amet, consectetuer adipiscing elit, sed diam nonummy nibh euismod</a:t>
            </a:r>
            <a:endParaRPr lang="zh-CN" altLang="en-US" sz="1000" dirty="0">
              <a:solidFill>
                <a:schemeClr val="bg1"/>
              </a:solidFill>
            </a:endParaRPr>
          </a:p>
        </p:txBody>
      </p:sp>
      <p:pic>
        <p:nvPicPr>
          <p:cNvPr id="2" name="图片 1" descr="QQ图片20200731200549"/>
          <p:cNvPicPr>
            <a:picLocks noChangeAspect="1"/>
          </p:cNvPicPr>
          <p:nvPr>
            <p:custDataLst>
              <p:tags r:id="rId1"/>
            </p:custDataLst>
          </p:nvPr>
        </p:nvPicPr>
        <p:blipFill>
          <a:blip r:embed="rId2"/>
          <a:stretch>
            <a:fillRect/>
          </a:stretch>
        </p:blipFill>
        <p:spPr>
          <a:xfrm>
            <a:off x="659130" y="1021715"/>
            <a:ext cx="7730490" cy="5448935"/>
          </a:xfrm>
          <a:prstGeom prst="rect">
            <a:avLst/>
          </a:prstGeom>
        </p:spPr>
      </p:pic>
      <p:pic>
        <p:nvPicPr>
          <p:cNvPr id="3" name="图片 2" descr="QQ图片20200731192702"/>
          <p:cNvPicPr>
            <a:picLocks noChangeAspect="1"/>
          </p:cNvPicPr>
          <p:nvPr/>
        </p:nvPicPr>
        <p:blipFill>
          <a:blip r:embed="rId3"/>
          <a:stretch>
            <a:fillRect/>
          </a:stretch>
        </p:blipFill>
        <p:spPr>
          <a:xfrm>
            <a:off x="5119370" y="215265"/>
            <a:ext cx="6924675" cy="29432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QQ图片20200731192637"/>
          <p:cNvPicPr>
            <a:picLocks noChangeAspect="1"/>
          </p:cNvPicPr>
          <p:nvPr/>
        </p:nvPicPr>
        <p:blipFill>
          <a:blip r:embed="rId1"/>
          <a:stretch>
            <a:fillRect/>
          </a:stretch>
        </p:blipFill>
        <p:spPr>
          <a:xfrm>
            <a:off x="145415" y="119380"/>
            <a:ext cx="7013575" cy="3237865"/>
          </a:xfrm>
          <a:prstGeom prst="rect">
            <a:avLst/>
          </a:prstGeom>
        </p:spPr>
      </p:pic>
      <p:pic>
        <p:nvPicPr>
          <p:cNvPr id="5" name="图片 4" descr="QQ图片20200731192647"/>
          <p:cNvPicPr>
            <a:picLocks noChangeAspect="1"/>
          </p:cNvPicPr>
          <p:nvPr/>
        </p:nvPicPr>
        <p:blipFill>
          <a:blip r:embed="rId2"/>
          <a:stretch>
            <a:fillRect/>
          </a:stretch>
        </p:blipFill>
        <p:spPr>
          <a:xfrm>
            <a:off x="5229860" y="3611245"/>
            <a:ext cx="6749415" cy="3029585"/>
          </a:xfrm>
          <a:prstGeom prst="rect">
            <a:avLst/>
          </a:prstGeom>
        </p:spPr>
      </p:pic>
      <p:sp>
        <p:nvSpPr>
          <p:cNvPr id="4" name="左箭头 3">
            <a:hlinkClick r:id="rId3" action="ppaction://hlinksldjump"/>
          </p:cNvPr>
          <p:cNvSpPr/>
          <p:nvPr/>
        </p:nvSpPr>
        <p:spPr>
          <a:xfrm>
            <a:off x="443230" y="5819140"/>
            <a:ext cx="775970" cy="506730"/>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12115"/>
            <a:ext cx="4681855" cy="718820"/>
          </a:xfrm>
        </p:spPr>
        <p:txBody>
          <a:bodyPr/>
          <a:lstStyle/>
          <a:p>
            <a:r>
              <a:rPr lang="zh-CN" altLang="en-US">
                <a:latin typeface="华文隶书" panose="02010800040101010101" charset="-122"/>
                <a:ea typeface="华文隶书" panose="02010800040101010101" charset="-122"/>
              </a:rPr>
              <a:t>绘制地图</a:t>
            </a:r>
            <a:endParaRPr lang="zh-CN" altLang="en-US">
              <a:latin typeface="华文隶书" panose="02010800040101010101" charset="-122"/>
              <a:ea typeface="华文隶书" panose="02010800040101010101" charset="-122"/>
            </a:endParaRPr>
          </a:p>
        </p:txBody>
      </p:sp>
      <p:pic>
        <p:nvPicPr>
          <p:cNvPr id="5" name="图片占位符 4" descr="C:\Users\sy\Desktop\中期答辩\QQ图片20200731201358.pngQQ图片20200731201358"/>
          <p:cNvPicPr>
            <a:picLocks noGrp="1" noChangeAspect="1"/>
          </p:cNvPicPr>
          <p:nvPr>
            <p:ph type="pic" idx="1"/>
          </p:nvPr>
        </p:nvPicPr>
        <p:blipFill>
          <a:blip r:embed="rId1"/>
          <a:srcRect/>
          <a:stretch>
            <a:fillRect/>
          </a:stretch>
        </p:blipFill>
        <p:spPr>
          <a:xfrm>
            <a:off x="3110230" y="317500"/>
            <a:ext cx="6647815" cy="620776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QQ图片20200731201402"/>
          <p:cNvPicPr>
            <a:picLocks noChangeAspect="1"/>
          </p:cNvPicPr>
          <p:nvPr>
            <p:custDataLst>
              <p:tags r:id="rId1"/>
            </p:custDataLst>
          </p:nvPr>
        </p:nvPicPr>
        <p:blipFill>
          <a:blip r:embed="rId2"/>
          <a:stretch>
            <a:fillRect/>
          </a:stretch>
        </p:blipFill>
        <p:spPr>
          <a:xfrm>
            <a:off x="681990" y="1202690"/>
            <a:ext cx="5888990" cy="4070350"/>
          </a:xfrm>
          <a:prstGeom prst="rect">
            <a:avLst/>
          </a:prstGeom>
        </p:spPr>
      </p:pic>
      <p:sp>
        <p:nvSpPr>
          <p:cNvPr id="3" name="左箭头 2">
            <a:hlinkClick r:id="rId3" action="ppaction://hlinksldjump"/>
          </p:cNvPr>
          <p:cNvSpPr/>
          <p:nvPr/>
        </p:nvSpPr>
        <p:spPr>
          <a:xfrm>
            <a:off x="775335" y="5850890"/>
            <a:ext cx="601345" cy="44386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pic>
        <p:nvPicPr>
          <p:cNvPr id="4" name="图片 3"/>
          <p:cNvPicPr>
            <a:picLocks noChangeAspect="1"/>
          </p:cNvPicPr>
          <p:nvPr>
            <p:custDataLst>
              <p:tags r:id="rId4"/>
            </p:custDataLst>
          </p:nvPr>
        </p:nvPicPr>
        <p:blipFill>
          <a:blip r:embed="rId5"/>
          <a:stretch>
            <a:fillRect/>
          </a:stretch>
        </p:blipFill>
        <p:spPr>
          <a:xfrm>
            <a:off x="7242175" y="292735"/>
            <a:ext cx="4120515" cy="62725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1320" y="255270"/>
            <a:ext cx="3563620" cy="598170"/>
          </a:xfrm>
        </p:spPr>
        <p:txBody>
          <a:bodyPr>
            <a:normAutofit fontScale="90000"/>
          </a:bodyPr>
          <a:lstStyle/>
          <a:p>
            <a:r>
              <a:rPr lang="zh-CN" altLang="en-US">
                <a:latin typeface="华文隶书" panose="02010800040101010101" charset="-122"/>
                <a:ea typeface="华文隶书" panose="02010800040101010101" charset="-122"/>
              </a:rPr>
              <a:t>产生金币及障碍物</a:t>
            </a:r>
            <a:endParaRPr lang="zh-CN" altLang="en-US">
              <a:latin typeface="华文隶书" panose="02010800040101010101" charset="-122"/>
              <a:ea typeface="华文隶书" panose="02010800040101010101" charset="-122"/>
            </a:endParaRPr>
          </a:p>
        </p:txBody>
      </p:sp>
      <p:sp>
        <p:nvSpPr>
          <p:cNvPr id="6" name="左箭头 5">
            <a:hlinkClick r:id="rId1" action="ppaction://hlinksldjump"/>
          </p:cNvPr>
          <p:cNvSpPr/>
          <p:nvPr/>
        </p:nvSpPr>
        <p:spPr>
          <a:xfrm>
            <a:off x="10876915" y="5993765"/>
            <a:ext cx="744220" cy="474980"/>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2"/>
          <a:stretch>
            <a:fillRect/>
          </a:stretch>
        </p:blipFill>
        <p:spPr>
          <a:xfrm>
            <a:off x="4417695" y="255270"/>
            <a:ext cx="6348095" cy="649668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C:\Users\sy\Desktop\中期答辩\QQ图片20200731202323.pngQQ图片20200731202323"/>
          <p:cNvPicPr>
            <a:picLocks noChangeAspect="1"/>
          </p:cNvPicPr>
          <p:nvPr/>
        </p:nvPicPr>
        <p:blipFill>
          <a:blip r:embed="rId1"/>
          <a:srcRect/>
          <a:stretch>
            <a:fillRect/>
          </a:stretch>
        </p:blipFill>
        <p:spPr>
          <a:xfrm>
            <a:off x="762000" y="1972945"/>
            <a:ext cx="5967095" cy="3502660"/>
          </a:xfrm>
          <a:prstGeom prst="rect">
            <a:avLst/>
          </a:prstGeom>
        </p:spPr>
      </p:pic>
      <p:sp>
        <p:nvSpPr>
          <p:cNvPr id="6" name="Rectangle 22"/>
          <p:cNvSpPr/>
          <p:nvPr/>
        </p:nvSpPr>
        <p:spPr>
          <a:xfrm>
            <a:off x="805261" y="972680"/>
            <a:ext cx="5805377" cy="875922"/>
          </a:xfrm>
          <a:prstGeom prst="rect">
            <a:avLst/>
          </a:prstGeom>
          <a:solidFill>
            <a:srgbClr val="C5BC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文本框 13"/>
          <p:cNvSpPr txBox="1"/>
          <p:nvPr/>
        </p:nvSpPr>
        <p:spPr>
          <a:xfrm>
            <a:off x="1700032" y="1150301"/>
            <a:ext cx="3743110" cy="521970"/>
          </a:xfrm>
          <a:prstGeom prst="rect">
            <a:avLst/>
          </a:prstGeom>
          <a:noFill/>
        </p:spPr>
        <p:txBody>
          <a:bodyPr wrap="square" rtlCol="0">
            <a:spAutoFit/>
          </a:bodyPr>
          <a:lstStyle/>
          <a:p>
            <a:pPr algn="ctr"/>
            <a:r>
              <a:rPr lang="zh-CN" altLang="en-US" sz="2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画蛇</a:t>
            </a:r>
            <a:endParaRPr lang="zh-CN" altLang="en-US" sz="28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5" name="图片 14" descr="C:\Users\sy\Desktop\中期答辩\QQ图片20200731202401.pngQQ图片20200731202401"/>
          <p:cNvPicPr>
            <a:picLocks noChangeAspect="1"/>
          </p:cNvPicPr>
          <p:nvPr/>
        </p:nvPicPr>
        <p:blipFill>
          <a:blip r:embed="rId2"/>
          <a:srcRect/>
          <a:stretch>
            <a:fillRect/>
          </a:stretch>
        </p:blipFill>
        <p:spPr>
          <a:xfrm>
            <a:off x="6849745" y="874395"/>
            <a:ext cx="5026660" cy="5245100"/>
          </a:xfrm>
          <a:prstGeom prst="rect">
            <a:avLst/>
          </a:prstGeom>
        </p:spPr>
      </p:pic>
      <p:sp>
        <p:nvSpPr>
          <p:cNvPr id="2" name="左箭头 1">
            <a:hlinkClick r:id="rId3" action="ppaction://hlinksldjump"/>
          </p:cNvPr>
          <p:cNvSpPr/>
          <p:nvPr/>
        </p:nvSpPr>
        <p:spPr>
          <a:xfrm>
            <a:off x="11304905" y="6151880"/>
            <a:ext cx="648970" cy="443230"/>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47" presetClass="entr" presetSubtype="0" fill="hold" grpId="0" nodeType="afterEffect">
                                  <p:stCondLst>
                                    <p:cond delay="0"/>
                                  </p:stCondLst>
                                  <p:iterate type="lt">
                                    <p:tmPct val="10000"/>
                                  </p:iterate>
                                  <p:childTnLst>
                                    <p:set>
                                      <p:cBhvr>
                                        <p:cTn id="10" dur="1" fill="hold">
                                          <p:stCondLst>
                                            <p:cond delay="0"/>
                                          </p:stCondLst>
                                        </p:cTn>
                                        <p:tgtEl>
                                          <p:spTgt spid="14">
                                            <p:txEl>
                                              <p:pRg st="0" end="0"/>
                                            </p:txEl>
                                          </p:spTgt>
                                        </p:tgtEl>
                                        <p:attrNameLst>
                                          <p:attrName>style.visibility</p:attrName>
                                        </p:attrNameLst>
                                      </p:cBhvr>
                                      <p:to>
                                        <p:strVal val="visible"/>
                                      </p:to>
                                    </p:set>
                                    <p:animEffect transition="in" filter="fade">
                                      <p:cBhvr>
                                        <p:cTn id="11" dur="250"/>
                                        <p:tgtEl>
                                          <p:spTgt spid="14">
                                            <p:txEl>
                                              <p:pRg st="0" end="0"/>
                                            </p:txEl>
                                          </p:spTgt>
                                        </p:tgtEl>
                                      </p:cBhvr>
                                    </p:animEffect>
                                    <p:anim calcmode="lin" valueType="num">
                                      <p:cBhvr>
                                        <p:cTn id="12" dur="25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13" dur="25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1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979055" y="-64655"/>
            <a:ext cx="7001164" cy="7001164"/>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35624" y="275753"/>
            <a:ext cx="5846619" cy="7771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直角三角形 4"/>
          <p:cNvSpPr/>
          <p:nvPr/>
        </p:nvSpPr>
        <p:spPr>
          <a:xfrm>
            <a:off x="0" y="0"/>
            <a:ext cx="6858000" cy="6858000"/>
          </a:xfrm>
          <a:prstGeom prst="rtTriangle">
            <a:avLst/>
          </a:prstGeom>
          <a:blipFill dpi="0" rotWithShape="1">
            <a:blip r:embed="rId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70"/>
          <p:cNvSpPr>
            <a:spLocks noChangeArrowheads="1"/>
          </p:cNvSpPr>
          <p:nvPr/>
        </p:nvSpPr>
        <p:spPr bwMode="auto">
          <a:xfrm>
            <a:off x="1230829" y="323487"/>
            <a:ext cx="30086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495">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495">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3600" b="1" noProof="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CONTENTS</a:t>
            </a:r>
            <a:endParaRPr lang="en-US" altLang="zh-CN" sz="3600" b="1" noProof="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0" name="Rectangle 70"/>
          <p:cNvSpPr>
            <a:spLocks noChangeArrowheads="1"/>
          </p:cNvSpPr>
          <p:nvPr/>
        </p:nvSpPr>
        <p:spPr bwMode="auto">
          <a:xfrm>
            <a:off x="4008652" y="1849528"/>
            <a:ext cx="249381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495">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495">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1600" b="1" noProof="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PART 01</a:t>
            </a:r>
            <a:endParaRPr lang="en-US" altLang="zh-CN" sz="1600" b="1" noProof="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Rectangle 23"/>
          <p:cNvSpPr/>
          <p:nvPr/>
        </p:nvSpPr>
        <p:spPr>
          <a:xfrm>
            <a:off x="4008654" y="2237002"/>
            <a:ext cx="3792777" cy="523220"/>
          </a:xfrm>
          <a:prstGeom prst="rect">
            <a:avLst/>
          </a:prstGeom>
        </p:spPr>
        <p:txBody>
          <a:bodyPr wrap="square">
            <a:spAutoFit/>
          </a:bodyPr>
          <a:lstStyle/>
          <a:p>
            <a:pPr algn="just" eaLnBrk="1" fontAlgn="auto" hangingPunct="1">
              <a:spcBef>
                <a:spcPts val="0"/>
              </a:spcBef>
              <a:spcAft>
                <a:spcPts val="0"/>
              </a:spcAft>
              <a:defRPr/>
            </a:pPr>
            <a:r>
              <a:rPr lang="en-US" altLang="zh-CN" sz="2800" b="1" noProof="1" smtClean="0">
                <a:solidFill>
                  <a:schemeClr val="bg1">
                    <a:lumMod val="65000"/>
                  </a:schemeClr>
                </a:solidFill>
                <a:latin typeface="华文隶书" panose="02010800040101010101" charset="-122"/>
                <a:ea typeface="华文隶书" panose="02010800040101010101" charset="-122"/>
              </a:rPr>
              <a:t>Abstract &amp; Group Divison</a:t>
            </a:r>
            <a:endParaRPr lang="zh-CN" altLang="en-US" sz="2800" b="1" noProof="1">
              <a:solidFill>
                <a:schemeClr val="bg1">
                  <a:lumMod val="65000"/>
                </a:schemeClr>
              </a:solidFill>
              <a:latin typeface="华文隶书" panose="02010800040101010101" charset="-122"/>
              <a:ea typeface="华文隶书" panose="02010800040101010101" charset="-122"/>
            </a:endParaRPr>
          </a:p>
        </p:txBody>
      </p:sp>
      <p:sp>
        <p:nvSpPr>
          <p:cNvPr id="24" name="Rectangle 44"/>
          <p:cNvSpPr>
            <a:spLocks noChangeArrowheads="1"/>
          </p:cNvSpPr>
          <p:nvPr/>
        </p:nvSpPr>
        <p:spPr bwMode="auto">
          <a:xfrm>
            <a:off x="4945668" y="2976963"/>
            <a:ext cx="209797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495">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495">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1600" b="1" noProof="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PART 02</a:t>
            </a:r>
            <a:endParaRPr lang="en-US" altLang="zh-CN" sz="1600" b="1" noProof="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 name="Rectangle 45"/>
          <p:cNvSpPr/>
          <p:nvPr/>
        </p:nvSpPr>
        <p:spPr>
          <a:xfrm>
            <a:off x="4945669" y="3370393"/>
            <a:ext cx="5964785" cy="523220"/>
          </a:xfrm>
          <a:prstGeom prst="rect">
            <a:avLst/>
          </a:prstGeom>
        </p:spPr>
        <p:txBody>
          <a:bodyPr wrap="square">
            <a:spAutoFit/>
          </a:bodyPr>
          <a:lstStyle/>
          <a:p>
            <a:pPr algn="just" eaLnBrk="1" fontAlgn="auto" hangingPunct="1">
              <a:spcBef>
                <a:spcPts val="0"/>
              </a:spcBef>
              <a:spcAft>
                <a:spcPts val="0"/>
              </a:spcAft>
              <a:defRPr/>
            </a:pPr>
            <a:r>
              <a:rPr lang="en-US" altLang="zh-CN" sz="2800" b="1" noProof="1" smtClean="0">
                <a:solidFill>
                  <a:schemeClr val="bg1">
                    <a:lumMod val="65000"/>
                  </a:schemeClr>
                </a:solidFill>
                <a:latin typeface="华文隶书" panose="02010800040101010101" charset="-122"/>
                <a:ea typeface="华文隶书" panose="02010800040101010101" charset="-122"/>
              </a:rPr>
              <a:t>Problem Statement &amp; Analysis &amp; Design</a:t>
            </a:r>
            <a:endParaRPr lang="zh-CN" altLang="en-US" sz="2800" b="1" noProof="1">
              <a:solidFill>
                <a:schemeClr val="bg1">
                  <a:lumMod val="65000"/>
                </a:schemeClr>
              </a:solidFill>
              <a:latin typeface="华文隶书" panose="02010800040101010101" charset="-122"/>
              <a:ea typeface="华文隶书" panose="02010800040101010101" charset="-122"/>
            </a:endParaRPr>
          </a:p>
        </p:txBody>
      </p:sp>
      <p:sp>
        <p:nvSpPr>
          <p:cNvPr id="28" name="Rectangle 44"/>
          <p:cNvSpPr>
            <a:spLocks noChangeArrowheads="1"/>
          </p:cNvSpPr>
          <p:nvPr/>
        </p:nvSpPr>
        <p:spPr bwMode="auto">
          <a:xfrm>
            <a:off x="6156035" y="4027648"/>
            <a:ext cx="209797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495">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495">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1600" b="1" noProof="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PART 03</a:t>
            </a:r>
            <a:endParaRPr lang="en-US" altLang="zh-CN" sz="1600" b="1" noProof="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9" name="Rectangle 45"/>
          <p:cNvSpPr/>
          <p:nvPr/>
        </p:nvSpPr>
        <p:spPr>
          <a:xfrm>
            <a:off x="5978571" y="4431277"/>
            <a:ext cx="3362035" cy="1384995"/>
          </a:xfrm>
          <a:prstGeom prst="rect">
            <a:avLst/>
          </a:prstGeom>
        </p:spPr>
        <p:txBody>
          <a:bodyPr wrap="square">
            <a:spAutoFit/>
          </a:bodyPr>
          <a:lstStyle/>
          <a:p>
            <a:pPr lvl="0" algn="just">
              <a:defRPr/>
            </a:pPr>
            <a:r>
              <a:rPr lang="en-US" altLang="zh-CN" sz="2800" b="1" noProof="1" smtClean="0">
                <a:solidFill>
                  <a:prstClr val="white">
                    <a:lumMod val="65000"/>
                  </a:prstClr>
                </a:solidFill>
                <a:latin typeface="华文隶书" panose="02010800040101010101" charset="-122"/>
                <a:ea typeface="华文隶书" panose="02010800040101010101" charset="-122"/>
                <a:sym typeface="+mn-ea"/>
              </a:rPr>
              <a:t>Implementation</a:t>
            </a:r>
            <a:endParaRPr lang="zh-CN" altLang="en-US" sz="2800" b="1" noProof="1">
              <a:solidFill>
                <a:prstClr val="white">
                  <a:lumMod val="65000"/>
                </a:prstClr>
              </a:solidFill>
              <a:latin typeface="华文隶书" panose="02010800040101010101" charset="-122"/>
              <a:ea typeface="华文隶书" panose="02010800040101010101" charset="-122"/>
            </a:endParaRPr>
          </a:p>
          <a:p>
            <a:pPr algn="just" eaLnBrk="1" fontAlgn="auto" hangingPunct="1">
              <a:spcBef>
                <a:spcPts val="0"/>
              </a:spcBef>
              <a:spcAft>
                <a:spcPts val="0"/>
              </a:spcAft>
              <a:defRPr/>
            </a:pPr>
            <a:endParaRPr lang="zh-CN" altLang="en-US" sz="2800" b="1" noProof="1">
              <a:solidFill>
                <a:schemeClr val="bg1">
                  <a:lumMod val="65000"/>
                </a:schemeClr>
              </a:solidFill>
              <a:latin typeface="华文隶书" panose="02010800040101010101" charset="-122"/>
              <a:ea typeface="华文隶书" panose="02010800040101010101" charset="-122"/>
            </a:endParaRPr>
          </a:p>
          <a:p>
            <a:pPr algn="just" eaLnBrk="1" fontAlgn="auto" hangingPunct="1">
              <a:spcBef>
                <a:spcPts val="0"/>
              </a:spcBef>
              <a:spcAft>
                <a:spcPts val="0"/>
              </a:spcAft>
              <a:defRPr/>
            </a:pPr>
            <a:endParaRPr lang="zh-CN" altLang="en-US" sz="2800" b="1" noProof="1">
              <a:solidFill>
                <a:schemeClr val="bg1">
                  <a:lumMod val="65000"/>
                </a:schemeClr>
              </a:solidFill>
              <a:latin typeface="华文隶书" panose="02010800040101010101" charset="-122"/>
              <a:ea typeface="华文隶书" panose="02010800040101010101" charset="-122"/>
            </a:endParaRPr>
          </a:p>
        </p:txBody>
      </p:sp>
      <p:sp>
        <p:nvSpPr>
          <p:cNvPr id="39" name="Rectangle 44"/>
          <p:cNvSpPr>
            <a:spLocks noChangeArrowheads="1"/>
          </p:cNvSpPr>
          <p:nvPr/>
        </p:nvSpPr>
        <p:spPr bwMode="auto">
          <a:xfrm>
            <a:off x="7242630" y="5187358"/>
            <a:ext cx="209797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495">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495">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1600" b="1" noProof="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PART 04</a:t>
            </a:r>
            <a:endParaRPr lang="en-US" altLang="zh-CN" sz="1600" b="1" noProof="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 name="组合 1"/>
          <p:cNvGrpSpPr/>
          <p:nvPr/>
        </p:nvGrpSpPr>
        <p:grpSpPr>
          <a:xfrm>
            <a:off x="3013962" y="1867843"/>
            <a:ext cx="789978" cy="842361"/>
            <a:chOff x="3013962" y="1867843"/>
            <a:chExt cx="789978" cy="842361"/>
          </a:xfrm>
        </p:grpSpPr>
        <p:sp>
          <p:nvSpPr>
            <p:cNvPr id="43" name="椭圆 42"/>
            <p:cNvSpPr/>
            <p:nvPr/>
          </p:nvSpPr>
          <p:spPr>
            <a:xfrm>
              <a:off x="3013962" y="1867843"/>
              <a:ext cx="789978" cy="789978"/>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22"/>
            <p:cNvSpPr>
              <a:spLocks noChangeArrowheads="1"/>
            </p:cNvSpPr>
            <p:nvPr/>
          </p:nvSpPr>
          <p:spPr bwMode="auto">
            <a:xfrm>
              <a:off x="3145254" y="1879207"/>
              <a:ext cx="41426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defTabSz="912495">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495">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zh-CN" altLang="zh-CN" sz="4800" noProof="1">
                  <a:solidFill>
                    <a:schemeClr val="tx1">
                      <a:lumMod val="85000"/>
                      <a:lumOff val="15000"/>
                    </a:schemeClr>
                  </a:solidFill>
                  <a:latin typeface="Open Sans" panose="020B0606030504020204" pitchFamily="34" charset="0"/>
                  <a:cs typeface="Open Sans" panose="020B0606030504020204" pitchFamily="34" charset="0"/>
                </a:rPr>
                <a:t>1</a:t>
              </a:r>
              <a:endParaRPr lang="zh-CN" altLang="zh-CN" sz="4800" noProof="1">
                <a:solidFill>
                  <a:schemeClr val="tx1">
                    <a:lumMod val="85000"/>
                    <a:lumOff val="15000"/>
                  </a:schemeClr>
                </a:solidFill>
                <a:latin typeface="Open Sans" panose="020B0606030504020204" pitchFamily="34" charset="0"/>
                <a:cs typeface="Open Sans" panose="020B0606030504020204" pitchFamily="34" charset="0"/>
              </a:endParaRPr>
            </a:p>
          </p:txBody>
        </p:sp>
      </p:grpSp>
      <p:grpSp>
        <p:nvGrpSpPr>
          <p:cNvPr id="3" name="组合 2"/>
          <p:cNvGrpSpPr/>
          <p:nvPr/>
        </p:nvGrpSpPr>
        <p:grpSpPr>
          <a:xfrm>
            <a:off x="4024398" y="2984665"/>
            <a:ext cx="789978" cy="842361"/>
            <a:chOff x="4024398" y="2984665"/>
            <a:chExt cx="789978" cy="842361"/>
          </a:xfrm>
        </p:grpSpPr>
        <p:sp>
          <p:nvSpPr>
            <p:cNvPr id="44" name="椭圆 43"/>
            <p:cNvSpPr/>
            <p:nvPr/>
          </p:nvSpPr>
          <p:spPr>
            <a:xfrm>
              <a:off x="4024398" y="2984665"/>
              <a:ext cx="789978" cy="789978"/>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Rectangle 22"/>
            <p:cNvSpPr>
              <a:spLocks noChangeArrowheads="1"/>
            </p:cNvSpPr>
            <p:nvPr/>
          </p:nvSpPr>
          <p:spPr bwMode="auto">
            <a:xfrm>
              <a:off x="4155690" y="2996029"/>
              <a:ext cx="41426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defTabSz="912495">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495">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4800" noProof="1">
                  <a:solidFill>
                    <a:schemeClr val="tx1">
                      <a:lumMod val="85000"/>
                      <a:lumOff val="15000"/>
                    </a:schemeClr>
                  </a:solidFill>
                  <a:latin typeface="Open Sans" panose="020B0606030504020204" pitchFamily="34" charset="0"/>
                  <a:cs typeface="Open Sans" panose="020B0606030504020204" pitchFamily="34" charset="0"/>
                </a:rPr>
                <a:t>2</a:t>
              </a:r>
              <a:endParaRPr lang="zh-CN" altLang="zh-CN" sz="4800" noProof="1">
                <a:solidFill>
                  <a:schemeClr val="tx1">
                    <a:lumMod val="85000"/>
                    <a:lumOff val="15000"/>
                  </a:schemeClr>
                </a:solidFill>
                <a:latin typeface="Open Sans" panose="020B0606030504020204" pitchFamily="34" charset="0"/>
                <a:cs typeface="Open Sans" panose="020B0606030504020204" pitchFamily="34" charset="0"/>
              </a:endParaRPr>
            </a:p>
          </p:txBody>
        </p:sp>
      </p:grpSp>
      <p:grpSp>
        <p:nvGrpSpPr>
          <p:cNvPr id="4" name="组合 3"/>
          <p:cNvGrpSpPr/>
          <p:nvPr/>
        </p:nvGrpSpPr>
        <p:grpSpPr>
          <a:xfrm>
            <a:off x="5097788" y="4103074"/>
            <a:ext cx="789978" cy="842361"/>
            <a:chOff x="5097788" y="4103074"/>
            <a:chExt cx="789978" cy="842361"/>
          </a:xfrm>
        </p:grpSpPr>
        <p:sp>
          <p:nvSpPr>
            <p:cNvPr id="46" name="椭圆 45"/>
            <p:cNvSpPr/>
            <p:nvPr/>
          </p:nvSpPr>
          <p:spPr>
            <a:xfrm>
              <a:off x="5097788" y="4103074"/>
              <a:ext cx="789978" cy="789978"/>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Rectangle 22"/>
            <p:cNvSpPr>
              <a:spLocks noChangeArrowheads="1"/>
            </p:cNvSpPr>
            <p:nvPr/>
          </p:nvSpPr>
          <p:spPr bwMode="auto">
            <a:xfrm>
              <a:off x="5229080" y="4114438"/>
              <a:ext cx="41426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defTabSz="912495">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495">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4800" noProof="1">
                  <a:solidFill>
                    <a:schemeClr val="tx1">
                      <a:lumMod val="85000"/>
                      <a:lumOff val="15000"/>
                    </a:schemeClr>
                  </a:solidFill>
                  <a:latin typeface="Open Sans" panose="020B0606030504020204" pitchFamily="34" charset="0"/>
                  <a:cs typeface="Open Sans" panose="020B0606030504020204" pitchFamily="34" charset="0"/>
                </a:rPr>
                <a:t>3</a:t>
              </a:r>
              <a:endParaRPr lang="zh-CN" altLang="zh-CN" sz="4800" noProof="1">
                <a:solidFill>
                  <a:schemeClr val="tx1">
                    <a:lumMod val="85000"/>
                    <a:lumOff val="15000"/>
                  </a:schemeClr>
                </a:solidFill>
                <a:latin typeface="Open Sans" panose="020B0606030504020204" pitchFamily="34" charset="0"/>
                <a:cs typeface="Open Sans" panose="020B0606030504020204" pitchFamily="34" charset="0"/>
              </a:endParaRPr>
            </a:p>
          </p:txBody>
        </p:sp>
      </p:grpSp>
      <p:grpSp>
        <p:nvGrpSpPr>
          <p:cNvPr id="6" name="组合 5"/>
          <p:cNvGrpSpPr/>
          <p:nvPr/>
        </p:nvGrpSpPr>
        <p:grpSpPr>
          <a:xfrm>
            <a:off x="6253666" y="5190920"/>
            <a:ext cx="789978" cy="842361"/>
            <a:chOff x="6253666" y="5190920"/>
            <a:chExt cx="789978" cy="842361"/>
          </a:xfrm>
        </p:grpSpPr>
        <p:sp>
          <p:nvSpPr>
            <p:cNvPr id="48" name="椭圆 47"/>
            <p:cNvSpPr/>
            <p:nvPr/>
          </p:nvSpPr>
          <p:spPr>
            <a:xfrm>
              <a:off x="6253666" y="5190920"/>
              <a:ext cx="789978" cy="789978"/>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Rectangle 22"/>
            <p:cNvSpPr>
              <a:spLocks noChangeArrowheads="1"/>
            </p:cNvSpPr>
            <p:nvPr/>
          </p:nvSpPr>
          <p:spPr bwMode="auto">
            <a:xfrm>
              <a:off x="6384958" y="5202284"/>
              <a:ext cx="41426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defTabSz="912495">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495">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4800" noProof="1">
                  <a:solidFill>
                    <a:schemeClr val="tx1">
                      <a:lumMod val="85000"/>
                      <a:lumOff val="15000"/>
                    </a:schemeClr>
                  </a:solidFill>
                  <a:latin typeface="Open Sans" panose="020B0606030504020204" pitchFamily="34" charset="0"/>
                  <a:cs typeface="Open Sans" panose="020B0606030504020204" pitchFamily="34" charset="0"/>
                </a:rPr>
                <a:t>4</a:t>
              </a:r>
              <a:endParaRPr lang="zh-CN" altLang="zh-CN" sz="4800" noProof="1">
                <a:solidFill>
                  <a:schemeClr val="tx1">
                    <a:lumMod val="85000"/>
                    <a:lumOff val="15000"/>
                  </a:schemeClr>
                </a:solidFill>
                <a:latin typeface="Open Sans" panose="020B0606030504020204" pitchFamily="34" charset="0"/>
                <a:cs typeface="Open Sans" panose="020B0606030504020204" pitchFamily="34" charset="0"/>
              </a:endParaRPr>
            </a:p>
          </p:txBody>
        </p:sp>
      </p:grpSp>
      <p:sp>
        <p:nvSpPr>
          <p:cNvPr id="8" name="文本框 7"/>
          <p:cNvSpPr txBox="1"/>
          <p:nvPr/>
        </p:nvSpPr>
        <p:spPr>
          <a:xfrm>
            <a:off x="7242810" y="5525770"/>
            <a:ext cx="716863" cy="523220"/>
          </a:xfrm>
          <a:prstGeom prst="rect">
            <a:avLst/>
          </a:prstGeom>
          <a:noFill/>
        </p:spPr>
        <p:txBody>
          <a:bodyPr wrap="none" rtlCol="0">
            <a:spAutoFit/>
          </a:bodyPr>
          <a:lstStyle/>
          <a:p>
            <a:pPr algn="l"/>
            <a:r>
              <a:rPr lang="en-US" altLang="zh-CN" sz="2800" b="1" noProof="1" smtClean="0">
                <a:solidFill>
                  <a:schemeClr val="bg1">
                    <a:lumMod val="65000"/>
                  </a:schemeClr>
                </a:solidFill>
                <a:latin typeface="华文隶书" panose="02010800040101010101" charset="-122"/>
                <a:ea typeface="华文隶书" panose="02010800040101010101" charset="-122"/>
                <a:sym typeface="+mn-ea"/>
              </a:rPr>
              <a:t>Test</a:t>
            </a:r>
            <a:endParaRPr lang="zh-CN" altLang="en-US" sz="2800" b="1" noProof="1">
              <a:solidFill>
                <a:schemeClr val="bg1">
                  <a:lumMod val="65000"/>
                </a:schemeClr>
              </a:solidFill>
              <a:latin typeface="华文隶书" panose="02010800040101010101" charset="-122"/>
              <a:ea typeface="华文隶书" panose="020108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000"/>
                            </p:stCondLst>
                            <p:childTnLst>
                              <p:par>
                                <p:cTn id="13" presetID="47" presetClass="entr" presetSubtype="0" fill="hold" grpId="0" nodeType="afterEffect">
                                  <p:stCondLst>
                                    <p:cond delay="0"/>
                                  </p:stCondLst>
                                  <p:iterate type="lt">
                                    <p:tmPct val="10000"/>
                                  </p:iterate>
                                  <p:childTnLst>
                                    <p:set>
                                      <p:cBhvr>
                                        <p:cTn id="14" dur="1" fill="hold">
                                          <p:stCondLst>
                                            <p:cond delay="0"/>
                                          </p:stCondLst>
                                        </p:cTn>
                                        <p:tgtEl>
                                          <p:spTgt spid="11">
                                            <p:txEl>
                                              <p:pRg st="0" end="0"/>
                                            </p:txEl>
                                          </p:spTgt>
                                        </p:tgtEl>
                                        <p:attrNameLst>
                                          <p:attrName>style.visibility</p:attrName>
                                        </p:attrNameLst>
                                      </p:cBhvr>
                                      <p:to>
                                        <p:strVal val="visible"/>
                                      </p:to>
                                    </p:set>
                                    <p:animEffect transition="in" filter="fade">
                                      <p:cBhvr>
                                        <p:cTn id="15" dur="250"/>
                                        <p:tgtEl>
                                          <p:spTgt spid="11">
                                            <p:txEl>
                                              <p:pRg st="0" end="0"/>
                                            </p:txEl>
                                          </p:spTgt>
                                        </p:tgtEl>
                                      </p:cBhvr>
                                    </p:animEffect>
                                    <p:anim calcmode="lin" valueType="num">
                                      <p:cBhvr>
                                        <p:cTn id="16" dur="25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7" dur="25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1424"/>
                            </p:stCondLst>
                            <p:childTnLst>
                              <p:par>
                                <p:cTn id="19" presetID="53" presetClass="entr" presetSubtype="16"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Effect transition="in" filter="fade">
                                      <p:cBhvr>
                                        <p:cTn id="23" dur="500"/>
                                        <p:tgtEl>
                                          <p:spTgt spid="2"/>
                                        </p:tgtEl>
                                      </p:cBhvr>
                                    </p:animEffect>
                                  </p:childTnLst>
                                </p:cTn>
                              </p:par>
                            </p:childTnLst>
                          </p:cTn>
                        </p:par>
                        <p:par>
                          <p:cTn id="24" fill="hold">
                            <p:stCondLst>
                              <p:cond delay="1924"/>
                            </p:stCondLst>
                            <p:childTnLst>
                              <p:par>
                                <p:cTn id="25" presetID="47" presetClass="entr" presetSubtype="0" fill="hold" grpId="0" nodeType="afterEffect">
                                  <p:stCondLst>
                                    <p:cond delay="0"/>
                                  </p:stCondLst>
                                  <p:iterate type="lt">
                                    <p:tmPct val="10000"/>
                                  </p:iterate>
                                  <p:childTnLst>
                                    <p:set>
                                      <p:cBhvr>
                                        <p:cTn id="26" dur="1" fill="hold">
                                          <p:stCondLst>
                                            <p:cond delay="0"/>
                                          </p:stCondLst>
                                        </p:cTn>
                                        <p:tgtEl>
                                          <p:spTgt spid="20">
                                            <p:txEl>
                                              <p:pRg st="0" end="0"/>
                                            </p:txEl>
                                          </p:spTgt>
                                        </p:tgtEl>
                                        <p:attrNameLst>
                                          <p:attrName>style.visibility</p:attrName>
                                        </p:attrNameLst>
                                      </p:cBhvr>
                                      <p:to>
                                        <p:strVal val="visible"/>
                                      </p:to>
                                    </p:set>
                                    <p:animEffect transition="in" filter="fade">
                                      <p:cBhvr>
                                        <p:cTn id="27" dur="250"/>
                                        <p:tgtEl>
                                          <p:spTgt spid="20">
                                            <p:txEl>
                                              <p:pRg st="0" end="0"/>
                                            </p:txEl>
                                          </p:spTgt>
                                        </p:tgtEl>
                                      </p:cBhvr>
                                    </p:animEffect>
                                    <p:anim calcmode="lin" valueType="num">
                                      <p:cBhvr>
                                        <p:cTn id="28" dur="25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29" dur="25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par>
                          <p:cTn id="30" fill="hold">
                            <p:stCondLst>
                              <p:cond delay="2325"/>
                            </p:stCondLst>
                            <p:childTnLst>
                              <p:par>
                                <p:cTn id="31" presetID="22" presetClass="entr" presetSubtype="8" fill="hold" grpId="0" nodeType="after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childTnLst>
                          </p:cTn>
                        </p:par>
                        <p:par>
                          <p:cTn id="34" fill="hold">
                            <p:stCondLst>
                              <p:cond delay="2825"/>
                            </p:stCondLst>
                            <p:childTnLst>
                              <p:par>
                                <p:cTn id="35" presetID="53" presetClass="entr" presetSubtype="16" fill="hold" nodeType="after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p:cTn id="37" dur="500" fill="hold"/>
                                        <p:tgtEl>
                                          <p:spTgt spid="3"/>
                                        </p:tgtEl>
                                        <p:attrNameLst>
                                          <p:attrName>ppt_w</p:attrName>
                                        </p:attrNameLst>
                                      </p:cBhvr>
                                      <p:tavLst>
                                        <p:tav tm="0">
                                          <p:val>
                                            <p:fltVal val="0"/>
                                          </p:val>
                                        </p:tav>
                                        <p:tav tm="100000">
                                          <p:val>
                                            <p:strVal val="#ppt_w"/>
                                          </p:val>
                                        </p:tav>
                                      </p:tavLst>
                                    </p:anim>
                                    <p:anim calcmode="lin" valueType="num">
                                      <p:cBhvr>
                                        <p:cTn id="38" dur="500" fill="hold"/>
                                        <p:tgtEl>
                                          <p:spTgt spid="3"/>
                                        </p:tgtEl>
                                        <p:attrNameLst>
                                          <p:attrName>ppt_h</p:attrName>
                                        </p:attrNameLst>
                                      </p:cBhvr>
                                      <p:tavLst>
                                        <p:tav tm="0">
                                          <p:val>
                                            <p:fltVal val="0"/>
                                          </p:val>
                                        </p:tav>
                                        <p:tav tm="100000">
                                          <p:val>
                                            <p:strVal val="#ppt_h"/>
                                          </p:val>
                                        </p:tav>
                                      </p:tavLst>
                                    </p:anim>
                                    <p:animEffect transition="in" filter="fade">
                                      <p:cBhvr>
                                        <p:cTn id="39" dur="500"/>
                                        <p:tgtEl>
                                          <p:spTgt spid="3"/>
                                        </p:tgtEl>
                                      </p:cBhvr>
                                    </p:animEffect>
                                  </p:childTnLst>
                                </p:cTn>
                              </p:par>
                            </p:childTnLst>
                          </p:cTn>
                        </p:par>
                        <p:par>
                          <p:cTn id="40" fill="hold">
                            <p:stCondLst>
                              <p:cond delay="3325"/>
                            </p:stCondLst>
                            <p:childTnLst>
                              <p:par>
                                <p:cTn id="41" presetID="47" presetClass="entr" presetSubtype="0" fill="hold" grpId="0" nodeType="afterEffect">
                                  <p:stCondLst>
                                    <p:cond delay="0"/>
                                  </p:stCondLst>
                                  <p:iterate type="lt">
                                    <p:tmPct val="10000"/>
                                  </p:iterate>
                                  <p:childTnLst>
                                    <p:set>
                                      <p:cBhvr>
                                        <p:cTn id="42" dur="1" fill="hold">
                                          <p:stCondLst>
                                            <p:cond delay="0"/>
                                          </p:stCondLst>
                                        </p:cTn>
                                        <p:tgtEl>
                                          <p:spTgt spid="24">
                                            <p:txEl>
                                              <p:pRg st="0" end="0"/>
                                            </p:txEl>
                                          </p:spTgt>
                                        </p:tgtEl>
                                        <p:attrNameLst>
                                          <p:attrName>style.visibility</p:attrName>
                                        </p:attrNameLst>
                                      </p:cBhvr>
                                      <p:to>
                                        <p:strVal val="visible"/>
                                      </p:to>
                                    </p:set>
                                    <p:animEffect transition="in" filter="fade">
                                      <p:cBhvr>
                                        <p:cTn id="43" dur="250"/>
                                        <p:tgtEl>
                                          <p:spTgt spid="24">
                                            <p:txEl>
                                              <p:pRg st="0" end="0"/>
                                            </p:txEl>
                                          </p:spTgt>
                                        </p:tgtEl>
                                      </p:cBhvr>
                                    </p:animEffect>
                                    <p:anim calcmode="lin" valueType="num">
                                      <p:cBhvr>
                                        <p:cTn id="44" dur="25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45" dur="250" fill="hold"/>
                                        <p:tgtEl>
                                          <p:spTgt spid="24">
                                            <p:txEl>
                                              <p:pRg st="0" end="0"/>
                                            </p:txEl>
                                          </p:spTgt>
                                        </p:tgtEl>
                                        <p:attrNameLst>
                                          <p:attrName>ppt_y</p:attrName>
                                        </p:attrNameLst>
                                      </p:cBhvr>
                                      <p:tavLst>
                                        <p:tav tm="0">
                                          <p:val>
                                            <p:strVal val="#ppt_y-.1"/>
                                          </p:val>
                                        </p:tav>
                                        <p:tav tm="100000">
                                          <p:val>
                                            <p:strVal val="#ppt_y"/>
                                          </p:val>
                                        </p:tav>
                                      </p:tavLst>
                                    </p:anim>
                                  </p:childTnLst>
                                </p:cTn>
                              </p:par>
                            </p:childTnLst>
                          </p:cTn>
                        </p:par>
                        <p:par>
                          <p:cTn id="46" fill="hold">
                            <p:stCondLst>
                              <p:cond delay="3724"/>
                            </p:stCondLst>
                            <p:childTnLst>
                              <p:par>
                                <p:cTn id="47" presetID="22" presetClass="entr" presetSubtype="8" fill="hold" grpId="0" nodeType="after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wipe(left)">
                                      <p:cBhvr>
                                        <p:cTn id="49" dur="500"/>
                                        <p:tgtEl>
                                          <p:spTgt spid="25"/>
                                        </p:tgtEl>
                                      </p:cBhvr>
                                    </p:animEffect>
                                  </p:childTnLst>
                                </p:cTn>
                              </p:par>
                            </p:childTnLst>
                          </p:cTn>
                        </p:par>
                        <p:par>
                          <p:cTn id="50" fill="hold">
                            <p:stCondLst>
                              <p:cond delay="4224"/>
                            </p:stCondLst>
                            <p:childTnLst>
                              <p:par>
                                <p:cTn id="51" presetID="53" presetClass="entr" presetSubtype="16" fill="hold" nodeType="afterEffect">
                                  <p:stCondLst>
                                    <p:cond delay="0"/>
                                  </p:stCondLst>
                                  <p:childTnLst>
                                    <p:set>
                                      <p:cBhvr>
                                        <p:cTn id="52" dur="1" fill="hold">
                                          <p:stCondLst>
                                            <p:cond delay="0"/>
                                          </p:stCondLst>
                                        </p:cTn>
                                        <p:tgtEl>
                                          <p:spTgt spid="4"/>
                                        </p:tgtEl>
                                        <p:attrNameLst>
                                          <p:attrName>style.visibility</p:attrName>
                                        </p:attrNameLst>
                                      </p:cBhvr>
                                      <p:to>
                                        <p:strVal val="visible"/>
                                      </p:to>
                                    </p:set>
                                    <p:anim calcmode="lin" valueType="num">
                                      <p:cBhvr>
                                        <p:cTn id="53" dur="500" fill="hold"/>
                                        <p:tgtEl>
                                          <p:spTgt spid="4"/>
                                        </p:tgtEl>
                                        <p:attrNameLst>
                                          <p:attrName>ppt_w</p:attrName>
                                        </p:attrNameLst>
                                      </p:cBhvr>
                                      <p:tavLst>
                                        <p:tav tm="0">
                                          <p:val>
                                            <p:fltVal val="0"/>
                                          </p:val>
                                        </p:tav>
                                        <p:tav tm="100000">
                                          <p:val>
                                            <p:strVal val="#ppt_w"/>
                                          </p:val>
                                        </p:tav>
                                      </p:tavLst>
                                    </p:anim>
                                    <p:anim calcmode="lin" valueType="num">
                                      <p:cBhvr>
                                        <p:cTn id="54" dur="500" fill="hold"/>
                                        <p:tgtEl>
                                          <p:spTgt spid="4"/>
                                        </p:tgtEl>
                                        <p:attrNameLst>
                                          <p:attrName>ppt_h</p:attrName>
                                        </p:attrNameLst>
                                      </p:cBhvr>
                                      <p:tavLst>
                                        <p:tav tm="0">
                                          <p:val>
                                            <p:fltVal val="0"/>
                                          </p:val>
                                        </p:tav>
                                        <p:tav tm="100000">
                                          <p:val>
                                            <p:strVal val="#ppt_h"/>
                                          </p:val>
                                        </p:tav>
                                      </p:tavLst>
                                    </p:anim>
                                    <p:animEffect transition="in" filter="fade">
                                      <p:cBhvr>
                                        <p:cTn id="55" dur="500"/>
                                        <p:tgtEl>
                                          <p:spTgt spid="4"/>
                                        </p:tgtEl>
                                      </p:cBhvr>
                                    </p:animEffect>
                                  </p:childTnLst>
                                </p:cTn>
                              </p:par>
                            </p:childTnLst>
                          </p:cTn>
                        </p:par>
                        <p:par>
                          <p:cTn id="56" fill="hold">
                            <p:stCondLst>
                              <p:cond delay="4724"/>
                            </p:stCondLst>
                            <p:childTnLst>
                              <p:par>
                                <p:cTn id="57" presetID="47" presetClass="entr" presetSubtype="0" fill="hold" grpId="0" nodeType="afterEffect">
                                  <p:stCondLst>
                                    <p:cond delay="0"/>
                                  </p:stCondLst>
                                  <p:iterate type="lt">
                                    <p:tmPct val="10000"/>
                                  </p:iterate>
                                  <p:childTnLst>
                                    <p:set>
                                      <p:cBhvr>
                                        <p:cTn id="58" dur="1" fill="hold">
                                          <p:stCondLst>
                                            <p:cond delay="0"/>
                                          </p:stCondLst>
                                        </p:cTn>
                                        <p:tgtEl>
                                          <p:spTgt spid="28">
                                            <p:txEl>
                                              <p:pRg st="0" end="0"/>
                                            </p:txEl>
                                          </p:spTgt>
                                        </p:tgtEl>
                                        <p:attrNameLst>
                                          <p:attrName>style.visibility</p:attrName>
                                        </p:attrNameLst>
                                      </p:cBhvr>
                                      <p:to>
                                        <p:strVal val="visible"/>
                                      </p:to>
                                    </p:set>
                                    <p:animEffect transition="in" filter="fade">
                                      <p:cBhvr>
                                        <p:cTn id="59" dur="250"/>
                                        <p:tgtEl>
                                          <p:spTgt spid="28">
                                            <p:txEl>
                                              <p:pRg st="0" end="0"/>
                                            </p:txEl>
                                          </p:spTgt>
                                        </p:tgtEl>
                                      </p:cBhvr>
                                    </p:animEffect>
                                    <p:anim calcmode="lin" valueType="num">
                                      <p:cBhvr>
                                        <p:cTn id="60" dur="25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61" dur="250" fill="hold"/>
                                        <p:tgtEl>
                                          <p:spTgt spid="28">
                                            <p:txEl>
                                              <p:pRg st="0" end="0"/>
                                            </p:txEl>
                                          </p:spTgt>
                                        </p:tgtEl>
                                        <p:attrNameLst>
                                          <p:attrName>ppt_y</p:attrName>
                                        </p:attrNameLst>
                                      </p:cBhvr>
                                      <p:tavLst>
                                        <p:tav tm="0">
                                          <p:val>
                                            <p:strVal val="#ppt_y-.1"/>
                                          </p:val>
                                        </p:tav>
                                        <p:tav tm="100000">
                                          <p:val>
                                            <p:strVal val="#ppt_y"/>
                                          </p:val>
                                        </p:tav>
                                      </p:tavLst>
                                    </p:anim>
                                  </p:childTnLst>
                                </p:cTn>
                              </p:par>
                            </p:childTnLst>
                          </p:cTn>
                        </p:par>
                        <p:par>
                          <p:cTn id="62" fill="hold">
                            <p:stCondLst>
                              <p:cond delay="5125"/>
                            </p:stCondLst>
                            <p:childTnLst>
                              <p:par>
                                <p:cTn id="63" presetID="22" presetClass="entr" presetSubtype="8" fill="hold" grpId="0" nodeType="after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wipe(left)">
                                      <p:cBhvr>
                                        <p:cTn id="65" dur="500"/>
                                        <p:tgtEl>
                                          <p:spTgt spid="29"/>
                                        </p:tgtEl>
                                      </p:cBhvr>
                                    </p:animEffect>
                                  </p:childTnLst>
                                </p:cTn>
                              </p:par>
                            </p:childTnLst>
                          </p:cTn>
                        </p:par>
                        <p:par>
                          <p:cTn id="66" fill="hold">
                            <p:stCondLst>
                              <p:cond delay="5625"/>
                            </p:stCondLst>
                            <p:childTnLst>
                              <p:par>
                                <p:cTn id="67" presetID="53" presetClass="entr" presetSubtype="16" fill="hold" nodeType="afterEffect">
                                  <p:stCondLst>
                                    <p:cond delay="0"/>
                                  </p:stCondLst>
                                  <p:childTnLst>
                                    <p:set>
                                      <p:cBhvr>
                                        <p:cTn id="68" dur="1" fill="hold">
                                          <p:stCondLst>
                                            <p:cond delay="0"/>
                                          </p:stCondLst>
                                        </p:cTn>
                                        <p:tgtEl>
                                          <p:spTgt spid="6"/>
                                        </p:tgtEl>
                                        <p:attrNameLst>
                                          <p:attrName>style.visibility</p:attrName>
                                        </p:attrNameLst>
                                      </p:cBhvr>
                                      <p:to>
                                        <p:strVal val="visible"/>
                                      </p:to>
                                    </p:set>
                                    <p:anim calcmode="lin" valueType="num">
                                      <p:cBhvr>
                                        <p:cTn id="69" dur="500" fill="hold"/>
                                        <p:tgtEl>
                                          <p:spTgt spid="6"/>
                                        </p:tgtEl>
                                        <p:attrNameLst>
                                          <p:attrName>ppt_w</p:attrName>
                                        </p:attrNameLst>
                                      </p:cBhvr>
                                      <p:tavLst>
                                        <p:tav tm="0">
                                          <p:val>
                                            <p:fltVal val="0"/>
                                          </p:val>
                                        </p:tav>
                                        <p:tav tm="100000">
                                          <p:val>
                                            <p:strVal val="#ppt_w"/>
                                          </p:val>
                                        </p:tav>
                                      </p:tavLst>
                                    </p:anim>
                                    <p:anim calcmode="lin" valueType="num">
                                      <p:cBhvr>
                                        <p:cTn id="70" dur="500" fill="hold"/>
                                        <p:tgtEl>
                                          <p:spTgt spid="6"/>
                                        </p:tgtEl>
                                        <p:attrNameLst>
                                          <p:attrName>ppt_h</p:attrName>
                                        </p:attrNameLst>
                                      </p:cBhvr>
                                      <p:tavLst>
                                        <p:tav tm="0">
                                          <p:val>
                                            <p:fltVal val="0"/>
                                          </p:val>
                                        </p:tav>
                                        <p:tav tm="100000">
                                          <p:val>
                                            <p:strVal val="#ppt_h"/>
                                          </p:val>
                                        </p:tav>
                                      </p:tavLst>
                                    </p:anim>
                                    <p:animEffect transition="in" filter="fade">
                                      <p:cBhvr>
                                        <p:cTn id="71" dur="500"/>
                                        <p:tgtEl>
                                          <p:spTgt spid="6"/>
                                        </p:tgtEl>
                                      </p:cBhvr>
                                    </p:animEffect>
                                  </p:childTnLst>
                                </p:cTn>
                              </p:par>
                            </p:childTnLst>
                          </p:cTn>
                        </p:par>
                        <p:par>
                          <p:cTn id="72" fill="hold">
                            <p:stCondLst>
                              <p:cond delay="6125"/>
                            </p:stCondLst>
                            <p:childTnLst>
                              <p:par>
                                <p:cTn id="73" presetID="47" presetClass="entr" presetSubtype="0" fill="hold" grpId="0" nodeType="afterEffect">
                                  <p:stCondLst>
                                    <p:cond delay="0"/>
                                  </p:stCondLst>
                                  <p:iterate type="lt">
                                    <p:tmPct val="10000"/>
                                  </p:iterate>
                                  <p:childTnLst>
                                    <p:set>
                                      <p:cBhvr>
                                        <p:cTn id="74" dur="1" fill="hold">
                                          <p:stCondLst>
                                            <p:cond delay="0"/>
                                          </p:stCondLst>
                                        </p:cTn>
                                        <p:tgtEl>
                                          <p:spTgt spid="39">
                                            <p:txEl>
                                              <p:pRg st="0" end="0"/>
                                            </p:txEl>
                                          </p:spTgt>
                                        </p:tgtEl>
                                        <p:attrNameLst>
                                          <p:attrName>style.visibility</p:attrName>
                                        </p:attrNameLst>
                                      </p:cBhvr>
                                      <p:to>
                                        <p:strVal val="visible"/>
                                      </p:to>
                                    </p:set>
                                    <p:animEffect transition="in" filter="fade">
                                      <p:cBhvr>
                                        <p:cTn id="75" dur="250"/>
                                        <p:tgtEl>
                                          <p:spTgt spid="39">
                                            <p:txEl>
                                              <p:pRg st="0" end="0"/>
                                            </p:txEl>
                                          </p:spTgt>
                                        </p:tgtEl>
                                      </p:cBhvr>
                                    </p:animEffect>
                                    <p:anim calcmode="lin" valueType="num">
                                      <p:cBhvr>
                                        <p:cTn id="76" dur="25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77" dur="250" fill="hold"/>
                                        <p:tgtEl>
                                          <p:spTgt spid="39">
                                            <p:txEl>
                                              <p:pRg st="0" end="0"/>
                                            </p:txEl>
                                          </p:spTgt>
                                        </p:tgtEl>
                                        <p:attrNameLst>
                                          <p:attrName>ppt_y</p:attrName>
                                        </p:attrNameLst>
                                      </p:cBhvr>
                                      <p:tavLst>
                                        <p:tav tm="0">
                                          <p:val>
                                            <p:strVal val="#ppt_y-.1"/>
                                          </p:val>
                                        </p:tav>
                                        <p:tav tm="100000">
                                          <p:val>
                                            <p:strVal val="#ppt_y"/>
                                          </p:val>
                                        </p:tav>
                                      </p:tavLst>
                                    </p:anim>
                                  </p:childTnLst>
                                </p:cTn>
                              </p:par>
                            </p:childTnLst>
                          </p:cTn>
                        </p:par>
                        <p:par>
                          <p:cTn id="78" fill="hold">
                            <p:stCondLst>
                              <p:cond delay="6525"/>
                            </p:stCondLst>
                            <p:childTnLst>
                              <p:par>
                                <p:cTn id="79" presetID="22" presetClass="entr" presetSubtype="4" fill="hold" nodeType="afterEffect">
                                  <p:stCondLst>
                                    <p:cond delay="0"/>
                                  </p:stCondLst>
                                  <p:childTnLst>
                                    <p:set>
                                      <p:cBhvr>
                                        <p:cTn id="80" dur="1" fill="hold">
                                          <p:stCondLst>
                                            <p:cond delay="0"/>
                                          </p:stCondLst>
                                        </p:cTn>
                                        <p:tgtEl>
                                          <p:spTgt spid="8">
                                            <p:txEl>
                                              <p:pRg st="0" end="0"/>
                                            </p:txEl>
                                          </p:spTgt>
                                        </p:tgtEl>
                                        <p:attrNameLst>
                                          <p:attrName>style.visibility</p:attrName>
                                        </p:attrNameLst>
                                      </p:cBhvr>
                                      <p:to>
                                        <p:strVal val="visible"/>
                                      </p:to>
                                    </p:set>
                                    <p:animEffect transition="in" filter="wipe(down)">
                                      <p:cBhvr>
                                        <p:cTn id="81"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build="p"/>
      <p:bldP spid="20" grpId="0" build="p"/>
      <p:bldP spid="21" grpId="0"/>
      <p:bldP spid="24" grpId="0" build="p"/>
      <p:bldP spid="25" grpId="0"/>
      <p:bldP spid="28" grpId="0" build="p"/>
      <p:bldP spid="29" grpId="0"/>
      <p:bldP spid="39"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13"/>
          <p:cNvCxnSpPr/>
          <p:nvPr/>
        </p:nvCxnSpPr>
        <p:spPr>
          <a:xfrm>
            <a:off x="6092877" y="769075"/>
            <a:ext cx="0" cy="5239416"/>
          </a:xfrm>
          <a:prstGeom prst="line">
            <a:avLst/>
          </a:prstGeom>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18" name="图片 17" descr="C:\Users\sy\Desktop\中期答辩\QQ图片20200731202836.pngQQ图片20200731202836"/>
          <p:cNvPicPr>
            <a:picLocks noChangeAspect="1"/>
          </p:cNvPicPr>
          <p:nvPr/>
        </p:nvPicPr>
        <p:blipFill>
          <a:blip r:embed="rId1"/>
          <a:srcRect/>
          <a:stretch>
            <a:fillRect/>
          </a:stretch>
        </p:blipFill>
        <p:spPr>
          <a:xfrm>
            <a:off x="729615" y="1207135"/>
            <a:ext cx="5079365" cy="4801235"/>
          </a:xfrm>
          <a:prstGeom prst="rect">
            <a:avLst/>
          </a:prstGeom>
        </p:spPr>
      </p:pic>
      <p:pic>
        <p:nvPicPr>
          <p:cNvPr id="19" name="图片 18" descr="C:\Users\sy\Desktop\中期答辩\QQ图片20200731202839.pngQQ图片20200731202839"/>
          <p:cNvPicPr>
            <a:picLocks noChangeAspect="1"/>
          </p:cNvPicPr>
          <p:nvPr/>
        </p:nvPicPr>
        <p:blipFill>
          <a:blip r:embed="rId2"/>
          <a:srcRect/>
          <a:stretch>
            <a:fillRect/>
          </a:stretch>
        </p:blipFill>
        <p:spPr>
          <a:xfrm>
            <a:off x="6276340" y="864870"/>
            <a:ext cx="5001895" cy="5142865"/>
          </a:xfrm>
          <a:prstGeom prst="rect">
            <a:avLst/>
          </a:prstGeom>
        </p:spPr>
      </p:pic>
      <p:sp>
        <p:nvSpPr>
          <p:cNvPr id="2" name="文本框 1"/>
          <p:cNvSpPr txBox="1"/>
          <p:nvPr/>
        </p:nvSpPr>
        <p:spPr>
          <a:xfrm>
            <a:off x="1300480" y="500380"/>
            <a:ext cx="4013200" cy="706755"/>
          </a:xfrm>
          <a:prstGeom prst="rect">
            <a:avLst/>
          </a:prstGeom>
          <a:noFill/>
        </p:spPr>
        <p:txBody>
          <a:bodyPr wrap="square" rtlCol="0">
            <a:spAutoFit/>
          </a:bodyPr>
          <a:lstStyle/>
          <a:p>
            <a:r>
              <a:rPr lang="zh-CN" altLang="en-US" sz="4000">
                <a:latin typeface="华文隶书" panose="02010800040101010101" charset="-122"/>
                <a:ea typeface="华文隶书" panose="02010800040101010101" charset="-122"/>
              </a:rPr>
              <a:t>蛇的移动</a:t>
            </a:r>
            <a:endParaRPr lang="zh-CN" altLang="en-US" sz="4000">
              <a:latin typeface="华文隶书" panose="02010800040101010101" charset="-122"/>
              <a:ea typeface="华文隶书" panose="020108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Top)">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C:\Users\sy\Desktop\中期答辩\QQ图片20200731202843.pngQQ图片20200731202843"/>
          <p:cNvPicPr>
            <a:picLocks noChangeAspect="1"/>
          </p:cNvPicPr>
          <p:nvPr>
            <p:custDataLst>
              <p:tags r:id="rId1"/>
            </p:custDataLst>
          </p:nvPr>
        </p:nvPicPr>
        <p:blipFill rotWithShape="1">
          <a:blip r:embed="rId2"/>
          <a:srcRect/>
          <a:stretch>
            <a:fillRect/>
          </a:stretch>
        </p:blipFill>
        <p:spPr>
          <a:xfrm>
            <a:off x="2389505" y="297180"/>
            <a:ext cx="7633335" cy="626364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descr="C:\Users\sy\Desktop\中期答辩\QQ图片20200801100303.pngQQ图片20200801100303"/>
          <p:cNvPicPr>
            <a:picLocks noGrp="1" noChangeAspect="1"/>
          </p:cNvPicPr>
          <p:nvPr>
            <p:ph type="pic" idx="1"/>
          </p:nvPr>
        </p:nvPicPr>
        <p:blipFill>
          <a:blip r:embed="rId1"/>
          <a:srcRect/>
          <a:stretch>
            <a:fillRect/>
          </a:stretch>
        </p:blipFill>
        <p:spPr>
          <a:xfrm>
            <a:off x="2800350" y="294005"/>
            <a:ext cx="7820660" cy="6269355"/>
          </a:xfrm>
          <a:prstGeom prst="rect">
            <a:avLst/>
          </a:prstGeom>
        </p:spPr>
      </p:pic>
      <p:sp>
        <p:nvSpPr>
          <p:cNvPr id="10" name="文本框 9"/>
          <p:cNvSpPr txBox="1"/>
          <p:nvPr/>
        </p:nvSpPr>
        <p:spPr>
          <a:xfrm>
            <a:off x="395605" y="294005"/>
            <a:ext cx="2279650" cy="583565"/>
          </a:xfrm>
          <a:prstGeom prst="rect">
            <a:avLst/>
          </a:prstGeom>
          <a:noFill/>
        </p:spPr>
        <p:txBody>
          <a:bodyPr wrap="square" rtlCol="0">
            <a:spAutoFit/>
          </a:bodyPr>
          <a:lstStyle/>
          <a:p>
            <a:r>
              <a:rPr lang="zh-CN" altLang="en-US" sz="3200">
                <a:latin typeface="华文隶书" panose="02010800040101010101" charset="-122"/>
                <a:ea typeface="华文隶书" panose="02010800040101010101" charset="-122"/>
              </a:rPr>
              <a:t>部分主函数</a:t>
            </a:r>
            <a:endParaRPr lang="zh-CN" altLang="en-US" sz="3200">
              <a:latin typeface="华文隶书" panose="02010800040101010101" charset="-122"/>
              <a:ea typeface="华文隶书" panose="02010800040101010101"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p:tgtEl>
                                          <p:spTgt spid="10">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0">
                                            <p:txEl>
                                              <p:pRg st="0" end="0"/>
                                            </p:txEl>
                                          </p:spTgt>
                                        </p:tgtEl>
                                      </p:cBhvr>
                                    </p:animEffect>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QQ图片20200801102442"/>
          <p:cNvPicPr>
            <a:picLocks noGrp="1" noChangeAspect="1"/>
          </p:cNvPicPr>
          <p:nvPr>
            <p:ph idx="1"/>
          </p:nvPr>
        </p:nvPicPr>
        <p:blipFill>
          <a:blip r:embed="rId1"/>
          <a:stretch>
            <a:fillRect/>
          </a:stretch>
        </p:blipFill>
        <p:spPr>
          <a:xfrm>
            <a:off x="2059940" y="718185"/>
            <a:ext cx="8072755" cy="542226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descr="QQ图片20200801102446"/>
          <p:cNvPicPr>
            <a:picLocks noGrp="1" noChangeAspect="1"/>
          </p:cNvPicPr>
          <p:nvPr>
            <p:ph sz="half" idx="2"/>
          </p:nvPr>
        </p:nvPicPr>
        <p:blipFill>
          <a:blip r:embed="rId1"/>
          <a:stretch>
            <a:fillRect/>
          </a:stretch>
        </p:blipFill>
        <p:spPr>
          <a:xfrm>
            <a:off x="501650" y="1186180"/>
            <a:ext cx="5455920" cy="4658995"/>
          </a:xfrm>
          <a:prstGeom prst="rect">
            <a:avLst/>
          </a:prstGeom>
        </p:spPr>
      </p:pic>
      <p:sp>
        <p:nvSpPr>
          <p:cNvPr id="9" name="右箭头 8">
            <a:hlinkClick r:id="rId2" action="ppaction://hlinksldjump"/>
          </p:cNvPr>
          <p:cNvSpPr/>
          <p:nvPr/>
        </p:nvSpPr>
        <p:spPr>
          <a:xfrm flipH="1">
            <a:off x="10988040" y="6021070"/>
            <a:ext cx="775335" cy="60198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3"/>
          <a:stretch>
            <a:fillRect/>
          </a:stretch>
        </p:blipFill>
        <p:spPr>
          <a:xfrm>
            <a:off x="5957570" y="334010"/>
            <a:ext cx="6233795" cy="628967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5"/>
          <p:cNvSpPr/>
          <p:nvPr/>
        </p:nvSpPr>
        <p:spPr>
          <a:xfrm>
            <a:off x="2012075" y="2078436"/>
            <a:ext cx="3362035" cy="460375"/>
          </a:xfrm>
          <a:prstGeom prst="rect">
            <a:avLst/>
          </a:prstGeom>
        </p:spPr>
        <p:txBody>
          <a:bodyPr wrap="square">
            <a:spAutoFit/>
          </a:bodyPr>
          <a:lstStyle/>
          <a:p>
            <a:pPr algn="just" eaLnBrk="1" fontAlgn="auto" hangingPunct="1">
              <a:spcBef>
                <a:spcPts val="0"/>
              </a:spcBef>
              <a:spcAft>
                <a:spcPts val="0"/>
              </a:spcAft>
              <a:defRPr/>
            </a:pPr>
            <a:r>
              <a:rPr lang="zh-CN" altLang="en-US" sz="2400" b="1" noProof="1">
                <a:solidFill>
                  <a:schemeClr val="tx1"/>
                </a:solidFill>
                <a:latin typeface="幼圆" panose="02010509060101010101" charset="-122"/>
                <a:ea typeface="幼圆" panose="02010509060101010101" charset="-122"/>
              </a:rPr>
              <a:t>绘制地图</a:t>
            </a:r>
            <a:endParaRPr lang="zh-CN" altLang="en-US" sz="2400" b="1" noProof="1">
              <a:solidFill>
                <a:schemeClr val="tx1"/>
              </a:solidFill>
              <a:latin typeface="幼圆" panose="02010509060101010101" charset="-122"/>
              <a:ea typeface="幼圆" panose="02010509060101010101" charset="-122"/>
            </a:endParaRPr>
          </a:p>
        </p:txBody>
      </p:sp>
      <p:cxnSp>
        <p:nvCxnSpPr>
          <p:cNvPr id="8" name="Straight Connector 74"/>
          <p:cNvCxnSpPr/>
          <p:nvPr/>
        </p:nvCxnSpPr>
        <p:spPr>
          <a:xfrm>
            <a:off x="1233805" y="1888490"/>
            <a:ext cx="13970" cy="239077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Oval 75"/>
          <p:cNvSpPr/>
          <p:nvPr/>
        </p:nvSpPr>
        <p:spPr>
          <a:xfrm>
            <a:off x="1041292" y="2116596"/>
            <a:ext cx="384175" cy="384175"/>
          </a:xfrm>
          <a:prstGeom prst="ellipse">
            <a:avLst/>
          </a:prstGeom>
          <a:solidFill>
            <a:schemeClr val="tx1">
              <a:lumMod val="85000"/>
              <a:lumOff val="1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600">
                <a:solidFill>
                  <a:schemeClr val="bg1"/>
                </a:solidFill>
                <a:latin typeface="Calibri Light" panose="020F0302020204030204" pitchFamily="34" charset="0"/>
              </a:rPr>
              <a:t>1</a:t>
            </a:r>
            <a:endParaRPr lang="en-US" altLang="zh-CN" sz="1600">
              <a:solidFill>
                <a:schemeClr val="bg1"/>
              </a:solidFill>
              <a:latin typeface="Calibri Light" panose="020F0302020204030204" pitchFamily="34" charset="0"/>
            </a:endParaRPr>
          </a:p>
        </p:txBody>
      </p:sp>
      <p:sp>
        <p:nvSpPr>
          <p:cNvPr id="10" name="Oval 76"/>
          <p:cNvSpPr/>
          <p:nvPr/>
        </p:nvSpPr>
        <p:spPr>
          <a:xfrm>
            <a:off x="1041292" y="2870341"/>
            <a:ext cx="384175" cy="384175"/>
          </a:xfrm>
          <a:prstGeom prst="ellipse">
            <a:avLst/>
          </a:prstGeom>
          <a:solidFill>
            <a:schemeClr val="tx1">
              <a:lumMod val="85000"/>
              <a:lumOff val="1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600">
                <a:solidFill>
                  <a:schemeClr val="bg1"/>
                </a:solidFill>
                <a:latin typeface="Calibri Light" panose="020F0302020204030204" pitchFamily="34" charset="0"/>
              </a:rPr>
              <a:t>2</a:t>
            </a:r>
            <a:endParaRPr lang="en-US" altLang="zh-CN" sz="1600">
              <a:solidFill>
                <a:schemeClr val="bg1"/>
              </a:solidFill>
              <a:latin typeface="Calibri Light" panose="020F0302020204030204" pitchFamily="34" charset="0"/>
            </a:endParaRPr>
          </a:p>
        </p:txBody>
      </p:sp>
      <p:sp>
        <p:nvSpPr>
          <p:cNvPr id="11" name="Oval 77"/>
          <p:cNvSpPr/>
          <p:nvPr/>
        </p:nvSpPr>
        <p:spPr>
          <a:xfrm>
            <a:off x="1041927" y="3598368"/>
            <a:ext cx="384175" cy="384175"/>
          </a:xfrm>
          <a:prstGeom prst="ellipse">
            <a:avLst/>
          </a:prstGeom>
          <a:solidFill>
            <a:schemeClr val="tx1">
              <a:lumMod val="85000"/>
              <a:lumOff val="15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600">
                <a:solidFill>
                  <a:schemeClr val="bg1"/>
                </a:solidFill>
                <a:latin typeface="Calibri Light" panose="020F0302020204030204" pitchFamily="34" charset="0"/>
              </a:rPr>
              <a:t>3</a:t>
            </a:r>
            <a:endParaRPr lang="en-US" altLang="zh-CN" sz="1600">
              <a:solidFill>
                <a:schemeClr val="bg1"/>
              </a:solidFill>
              <a:latin typeface="Calibri Light" panose="020F0302020204030204" pitchFamily="34" charset="0"/>
            </a:endParaRPr>
          </a:p>
        </p:txBody>
      </p:sp>
      <p:sp>
        <p:nvSpPr>
          <p:cNvPr id="3" name="文本框 2"/>
          <p:cNvSpPr txBox="1"/>
          <p:nvPr/>
        </p:nvSpPr>
        <p:spPr>
          <a:xfrm>
            <a:off x="874922" y="800440"/>
            <a:ext cx="5021861" cy="829945"/>
          </a:xfrm>
          <a:prstGeom prst="rect">
            <a:avLst/>
          </a:prstGeom>
          <a:noFill/>
        </p:spPr>
        <p:txBody>
          <a:bodyPr wrap="square" rtlCol="0">
            <a:spAutoFit/>
          </a:bodyPr>
          <a:lstStyle/>
          <a:p>
            <a:r>
              <a:rPr lang="zh-CN" altLang="en-US" sz="4800" b="1" spc="300" dirty="0">
                <a:latin typeface="华文隶书" panose="02010800040101010101" charset="-122"/>
                <a:ea typeface="华文隶书" panose="02010800040101010101" charset="-122"/>
                <a:cs typeface="Open Sans" panose="020B0606030504020204" pitchFamily="34" charset="0"/>
              </a:rPr>
              <a:t>推箱子</a:t>
            </a:r>
            <a:endParaRPr lang="zh-CN" altLang="en-US" sz="4800" b="1" spc="300" dirty="0">
              <a:latin typeface="华文隶书" panose="02010800040101010101" charset="-122"/>
              <a:ea typeface="华文隶书" panose="02010800040101010101" charset="-122"/>
              <a:cs typeface="Open Sans" panose="020B0606030504020204" pitchFamily="34" charset="0"/>
            </a:endParaRPr>
          </a:p>
        </p:txBody>
      </p:sp>
      <p:sp>
        <p:nvSpPr>
          <p:cNvPr id="17" name="Rectangle 45"/>
          <p:cNvSpPr/>
          <p:nvPr/>
        </p:nvSpPr>
        <p:spPr>
          <a:xfrm>
            <a:off x="1996200" y="2832816"/>
            <a:ext cx="3362035" cy="460375"/>
          </a:xfrm>
          <a:prstGeom prst="rect">
            <a:avLst/>
          </a:prstGeom>
        </p:spPr>
        <p:txBody>
          <a:bodyPr wrap="square">
            <a:spAutoFit/>
          </a:bodyPr>
          <a:lstStyle/>
          <a:p>
            <a:pPr algn="just" eaLnBrk="1" fontAlgn="auto" hangingPunct="1">
              <a:spcBef>
                <a:spcPts val="0"/>
              </a:spcBef>
              <a:spcAft>
                <a:spcPts val="0"/>
              </a:spcAft>
              <a:defRPr/>
            </a:pPr>
            <a:r>
              <a:rPr lang="zh-CN" altLang="en-US" sz="2400" b="1" noProof="1">
                <a:solidFill>
                  <a:schemeClr val="tx1"/>
                </a:solidFill>
                <a:latin typeface="幼圆" panose="02010509060101010101" charset="-122"/>
                <a:ea typeface="幼圆" panose="02010509060101010101" charset="-122"/>
              </a:rPr>
              <a:t>地图导入</a:t>
            </a:r>
            <a:endParaRPr lang="zh-CN" altLang="en-US" sz="2400" b="1" noProof="1">
              <a:solidFill>
                <a:schemeClr val="tx1"/>
              </a:solidFill>
              <a:latin typeface="幼圆" panose="02010509060101010101" charset="-122"/>
              <a:ea typeface="幼圆" panose="02010509060101010101" charset="-122"/>
            </a:endParaRPr>
          </a:p>
        </p:txBody>
      </p:sp>
      <p:sp>
        <p:nvSpPr>
          <p:cNvPr id="18" name="Rectangle 45"/>
          <p:cNvSpPr/>
          <p:nvPr/>
        </p:nvSpPr>
        <p:spPr>
          <a:xfrm>
            <a:off x="2012075" y="3561161"/>
            <a:ext cx="3362035" cy="460375"/>
          </a:xfrm>
          <a:prstGeom prst="rect">
            <a:avLst/>
          </a:prstGeom>
        </p:spPr>
        <p:txBody>
          <a:bodyPr wrap="square">
            <a:spAutoFit/>
          </a:bodyPr>
          <a:lstStyle/>
          <a:p>
            <a:pPr algn="just" eaLnBrk="1" fontAlgn="auto" hangingPunct="1">
              <a:spcBef>
                <a:spcPts val="0"/>
              </a:spcBef>
              <a:spcAft>
                <a:spcPts val="0"/>
              </a:spcAft>
              <a:defRPr/>
            </a:pPr>
            <a:r>
              <a:rPr lang="zh-CN" altLang="en-US" sz="2400" b="1" noProof="1">
                <a:solidFill>
                  <a:schemeClr val="tx1"/>
                </a:solidFill>
                <a:latin typeface="幼圆" panose="02010509060101010101" charset="-122"/>
                <a:ea typeface="幼圆" panose="02010509060101010101" charset="-122"/>
              </a:rPr>
              <a:t>人物移动</a:t>
            </a:r>
            <a:endParaRPr lang="zh-CN" altLang="en-US" sz="2400" b="1" noProof="1">
              <a:solidFill>
                <a:schemeClr val="tx1"/>
              </a:solidFill>
              <a:latin typeface="幼圆" panose="02010509060101010101" charset="-122"/>
              <a:ea typeface="幼圆" panose="02010509060101010101" charset="-122"/>
            </a:endParaRPr>
          </a:p>
        </p:txBody>
      </p:sp>
      <p:pic>
        <p:nvPicPr>
          <p:cNvPr id="4" name="图片 3" descr="[LP0SL_1K`$WJ}7Y4)%W130"/>
          <p:cNvPicPr>
            <a:picLocks noChangeAspect="1"/>
          </p:cNvPicPr>
          <p:nvPr/>
        </p:nvPicPr>
        <p:blipFill>
          <a:blip r:embed="rId1"/>
          <a:stretch>
            <a:fillRect/>
          </a:stretch>
        </p:blipFill>
        <p:spPr>
          <a:xfrm>
            <a:off x="3688715" y="-635"/>
            <a:ext cx="7843520" cy="68586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anim calcmode="lin" valueType="num">
                                      <p:cBhvr>
                                        <p:cTn id="8"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25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300"/>
                            </p:stCondLst>
                            <p:childTnLst>
                              <p:par>
                                <p:cTn id="11" presetID="22" presetClass="entr" presetSubtype="1"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childTnLst>
                          </p:cTn>
                        </p:par>
                        <p:par>
                          <p:cTn id="14" fill="hold">
                            <p:stCondLst>
                              <p:cond delay="8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300"/>
                            </p:stCondLst>
                            <p:childTnLst>
                              <p:par>
                                <p:cTn id="21" presetID="53" presetClass="entr" presetSubtype="16"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p:stCondLst>
                              <p:cond delay="1800"/>
                            </p:stCondLst>
                            <p:childTnLst>
                              <p:par>
                                <p:cTn id="27" presetID="42" presetClass="entr" presetSubtype="0"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anim calcmode="lin" valueType="num">
                                      <p:cBhvr>
                                        <p:cTn id="30" dur="500" fill="hold"/>
                                        <p:tgtEl>
                                          <p:spTgt spid="7"/>
                                        </p:tgtEl>
                                        <p:attrNameLst>
                                          <p:attrName>ppt_x</p:attrName>
                                        </p:attrNameLst>
                                      </p:cBhvr>
                                      <p:tavLst>
                                        <p:tav tm="0">
                                          <p:val>
                                            <p:strVal val="#ppt_x"/>
                                          </p:val>
                                        </p:tav>
                                        <p:tav tm="100000">
                                          <p:val>
                                            <p:strVal val="#ppt_x"/>
                                          </p:val>
                                        </p:tav>
                                      </p:tavLst>
                                    </p:anim>
                                    <p:anim calcmode="lin" valueType="num">
                                      <p:cBhvr>
                                        <p:cTn id="31" dur="500" fill="hold"/>
                                        <p:tgtEl>
                                          <p:spTgt spid="7"/>
                                        </p:tgtEl>
                                        <p:attrNameLst>
                                          <p:attrName>ppt_y</p:attrName>
                                        </p:attrNameLst>
                                      </p:cBhvr>
                                      <p:tavLst>
                                        <p:tav tm="0">
                                          <p:val>
                                            <p:strVal val="#ppt_y+.1"/>
                                          </p:val>
                                        </p:tav>
                                        <p:tav tm="100000">
                                          <p:val>
                                            <p:strVal val="#ppt_y"/>
                                          </p:val>
                                        </p:tav>
                                      </p:tavLst>
                                    </p:anim>
                                  </p:childTnLst>
                                </p:cTn>
                              </p:par>
                            </p:childTnLst>
                          </p:cTn>
                        </p:par>
                        <p:par>
                          <p:cTn id="32" fill="hold">
                            <p:stCondLst>
                              <p:cond delay="2300"/>
                            </p:stCondLst>
                            <p:childTnLst>
                              <p:par>
                                <p:cTn id="33" presetID="53" presetClass="entr" presetSubtype="16"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p:cTn id="35" dur="500" fill="hold"/>
                                        <p:tgtEl>
                                          <p:spTgt spid="11"/>
                                        </p:tgtEl>
                                        <p:attrNameLst>
                                          <p:attrName>ppt_w</p:attrName>
                                        </p:attrNameLst>
                                      </p:cBhvr>
                                      <p:tavLst>
                                        <p:tav tm="0">
                                          <p:val>
                                            <p:fltVal val="0"/>
                                          </p:val>
                                        </p:tav>
                                        <p:tav tm="100000">
                                          <p:val>
                                            <p:strVal val="#ppt_w"/>
                                          </p:val>
                                        </p:tav>
                                      </p:tavLst>
                                    </p:anim>
                                    <p:anim calcmode="lin" valueType="num">
                                      <p:cBhvr>
                                        <p:cTn id="36" dur="500" fill="hold"/>
                                        <p:tgtEl>
                                          <p:spTgt spid="11"/>
                                        </p:tgtEl>
                                        <p:attrNameLst>
                                          <p:attrName>ppt_h</p:attrName>
                                        </p:attrNameLst>
                                      </p:cBhvr>
                                      <p:tavLst>
                                        <p:tav tm="0">
                                          <p:val>
                                            <p:fltVal val="0"/>
                                          </p:val>
                                        </p:tav>
                                        <p:tav tm="100000">
                                          <p:val>
                                            <p:strVal val="#ppt_h"/>
                                          </p:val>
                                        </p:tav>
                                      </p:tavLst>
                                    </p:anim>
                                    <p:animEffect transition="in" filter="fade">
                                      <p:cBhvr>
                                        <p:cTn id="37" dur="500"/>
                                        <p:tgtEl>
                                          <p:spTgt spid="11"/>
                                        </p:tgtEl>
                                      </p:cBhvr>
                                    </p:animEffect>
                                  </p:childTnLst>
                                </p:cTn>
                              </p:par>
                            </p:childTnLst>
                          </p:cTn>
                        </p:par>
                        <p:par>
                          <p:cTn id="38" fill="hold">
                            <p:stCondLst>
                              <p:cond delay="2800"/>
                            </p:stCondLst>
                            <p:childTnLst>
                              <p:par>
                                <p:cTn id="39" presetID="42" presetClass="entr" presetSubtype="0"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anim calcmode="lin" valueType="num">
                                      <p:cBhvr>
                                        <p:cTn id="42" dur="500" fill="hold"/>
                                        <p:tgtEl>
                                          <p:spTgt spid="17"/>
                                        </p:tgtEl>
                                        <p:attrNameLst>
                                          <p:attrName>ppt_x</p:attrName>
                                        </p:attrNameLst>
                                      </p:cBhvr>
                                      <p:tavLst>
                                        <p:tav tm="0">
                                          <p:val>
                                            <p:strVal val="#ppt_x"/>
                                          </p:val>
                                        </p:tav>
                                        <p:tav tm="100000">
                                          <p:val>
                                            <p:strVal val="#ppt_x"/>
                                          </p:val>
                                        </p:tav>
                                      </p:tavLst>
                                    </p:anim>
                                    <p:anim calcmode="lin" valueType="num">
                                      <p:cBhvr>
                                        <p:cTn id="43" dur="500" fill="hold"/>
                                        <p:tgtEl>
                                          <p:spTgt spid="17"/>
                                        </p:tgtEl>
                                        <p:attrNameLst>
                                          <p:attrName>ppt_y</p:attrName>
                                        </p:attrNameLst>
                                      </p:cBhvr>
                                      <p:tavLst>
                                        <p:tav tm="0">
                                          <p:val>
                                            <p:strVal val="#ppt_y+.1"/>
                                          </p:val>
                                        </p:tav>
                                        <p:tav tm="100000">
                                          <p:val>
                                            <p:strVal val="#ppt_y"/>
                                          </p:val>
                                        </p:tav>
                                      </p:tavLst>
                                    </p:anim>
                                  </p:childTnLst>
                                </p:cTn>
                              </p:par>
                            </p:childTnLst>
                          </p:cTn>
                        </p:par>
                        <p:par>
                          <p:cTn id="44" fill="hold">
                            <p:stCondLst>
                              <p:cond delay="3300"/>
                            </p:stCondLst>
                            <p:childTnLst>
                              <p:par>
                                <p:cTn id="45" presetID="42" presetClass="entr" presetSubtype="0"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anim calcmode="lin" valueType="num">
                                      <p:cBhvr>
                                        <p:cTn id="48" dur="500" fill="hold"/>
                                        <p:tgtEl>
                                          <p:spTgt spid="18"/>
                                        </p:tgtEl>
                                        <p:attrNameLst>
                                          <p:attrName>ppt_x</p:attrName>
                                        </p:attrNameLst>
                                      </p:cBhvr>
                                      <p:tavLst>
                                        <p:tav tm="0">
                                          <p:val>
                                            <p:strVal val="#ppt_x"/>
                                          </p:val>
                                        </p:tav>
                                        <p:tav tm="100000">
                                          <p:val>
                                            <p:strVal val="#ppt_x"/>
                                          </p:val>
                                        </p:tav>
                                      </p:tavLst>
                                    </p:anim>
                                    <p:anim calcmode="lin" valueType="num">
                                      <p:cBhvr>
                                        <p:cTn id="49" dur="5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bldLvl="0" animBg="1"/>
      <p:bldP spid="10" grpId="0" bldLvl="0" animBg="1"/>
      <p:bldP spid="11" grpId="0" bldLvl="0" animBg="1"/>
      <p:bldP spid="3" grpId="0" build="p"/>
      <p:bldP spid="17" grpId="0"/>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descr="[@M_Y9A7_}V7CA{U2KBXXN3"/>
          <p:cNvPicPr>
            <a:picLocks noGrp="1" noChangeAspect="1"/>
          </p:cNvPicPr>
          <p:nvPr>
            <p:ph type="pic" sz="quarter" idx="10"/>
            <p:custDataLst>
              <p:tags r:id="rId1"/>
            </p:custDataLst>
          </p:nvPr>
        </p:nvPicPr>
        <p:blipFill>
          <a:blip r:embed="rId2"/>
          <a:stretch>
            <a:fillRect/>
          </a:stretch>
        </p:blipFill>
        <p:spPr>
          <a:xfrm>
            <a:off x="2760980" y="635"/>
            <a:ext cx="6670040" cy="685736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5202199" y="1544061"/>
            <a:ext cx="2341393" cy="4338320"/>
          </a:xfrm>
          <a:prstGeom prst="rect">
            <a:avLst/>
          </a:prstGeom>
          <a:noFill/>
        </p:spPr>
        <p:txBody>
          <a:bodyPr wrap="square" rtlCol="0">
            <a:spAutoFit/>
          </a:bodyPr>
          <a:lstStyle/>
          <a:p>
            <a:r>
              <a:rPr lang="en-US" altLang="zh-CN" sz="13800" b="1" dirty="0">
                <a:solidFill>
                  <a:prstClr val="black"/>
                </a:solidFill>
                <a:latin typeface="Open Sans" panose="020B0606030504020204" pitchFamily="34" charset="0"/>
                <a:ea typeface="Open Sans" panose="020B0606030504020204" pitchFamily="34" charset="0"/>
                <a:cs typeface="Open Sans" panose="020B0606030504020204" pitchFamily="34" charset="0"/>
              </a:rPr>
              <a:t>0</a:t>
            </a:r>
            <a:r>
              <a:rPr lang="en-US" sz="13800" b="1" dirty="0">
                <a:solidFill>
                  <a:prstClr val="black"/>
                </a:solidFill>
                <a:latin typeface="Open Sans" panose="020B0606030504020204" pitchFamily="34" charset="0"/>
                <a:ea typeface="Open Sans" panose="020B0606030504020204" pitchFamily="34" charset="0"/>
                <a:cs typeface="Open Sans" panose="020B0606030504020204" pitchFamily="34" charset="0"/>
              </a:rPr>
              <a:t>4</a:t>
            </a:r>
            <a:endParaRPr lang="en-US" sz="13800" b="1" dirty="0">
              <a:solidFill>
                <a:prstClr val="black"/>
              </a:solidFill>
              <a:latin typeface="Open Sans" panose="020B0606030504020204" pitchFamily="34" charset="0"/>
              <a:cs typeface="Open Sans" panose="020B0606030504020204" pitchFamily="34" charset="0"/>
            </a:endParaRPr>
          </a:p>
        </p:txBody>
      </p:sp>
      <p:sp>
        <p:nvSpPr>
          <p:cNvPr id="20" name="矩形 19"/>
          <p:cNvSpPr/>
          <p:nvPr/>
        </p:nvSpPr>
        <p:spPr>
          <a:xfrm>
            <a:off x="3583709" y="3177309"/>
            <a:ext cx="4858327" cy="18103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文本框 20"/>
          <p:cNvSpPr txBox="1"/>
          <p:nvPr/>
        </p:nvSpPr>
        <p:spPr>
          <a:xfrm>
            <a:off x="4729296" y="3626039"/>
            <a:ext cx="2813842" cy="584775"/>
          </a:xfrm>
          <a:prstGeom prst="rect">
            <a:avLst/>
          </a:prstGeom>
          <a:noFill/>
        </p:spPr>
        <p:txBody>
          <a:bodyPr wrap="square" rtlCol="0">
            <a:spAutoFit/>
          </a:bodyPr>
          <a:lstStyle/>
          <a:p>
            <a:pPr algn="ctr"/>
            <a:r>
              <a:rPr lang="zh-CN" altLang="en-US" sz="3200" b="1" dirty="0" smtClean="0">
                <a:solidFill>
                  <a:prstClr val="black">
                    <a:lumMod val="85000"/>
                    <a:lumOff val="15000"/>
                  </a:prstClr>
                </a:solidFill>
                <a:latin typeface="微软雅黑" panose="020B0503020204020204" pitchFamily="34" charset="-122"/>
                <a:ea typeface="微软雅黑" panose="020B0503020204020204" pitchFamily="34" charset="-122"/>
              </a:rPr>
              <a:t>运行效果展示</a:t>
            </a:r>
            <a:endParaRPr lang="zh-CN" altLang="en-US" sz="3200" b="1"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2" name="矩形 21"/>
          <p:cNvSpPr/>
          <p:nvPr/>
        </p:nvSpPr>
        <p:spPr>
          <a:xfrm>
            <a:off x="4729296" y="1734613"/>
            <a:ext cx="2733408" cy="291666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3" name="组合 22"/>
          <p:cNvGrpSpPr/>
          <p:nvPr/>
        </p:nvGrpSpPr>
        <p:grpSpPr>
          <a:xfrm>
            <a:off x="5029479" y="3096998"/>
            <a:ext cx="2513635" cy="1642858"/>
            <a:chOff x="6501056" y="2340604"/>
            <a:chExt cx="2513635" cy="1642858"/>
          </a:xfrm>
        </p:grpSpPr>
        <p:cxnSp>
          <p:nvCxnSpPr>
            <p:cNvPr id="24" name="直接连接符 23"/>
            <p:cNvCxnSpPr/>
            <p:nvPr/>
          </p:nvCxnSpPr>
          <p:spPr>
            <a:xfrm>
              <a:off x="9014691" y="2340604"/>
              <a:ext cx="0" cy="1642858"/>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25" name="直接连接符 24"/>
            <p:cNvCxnSpPr/>
            <p:nvPr/>
          </p:nvCxnSpPr>
          <p:spPr>
            <a:xfrm flipH="1">
              <a:off x="6501056" y="3983462"/>
              <a:ext cx="2513635" cy="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circle(in)">
                                      <p:cBhvr>
                                        <p:cTn id="7" dur="500"/>
                                        <p:tgtEl>
                                          <p:spTgt spid="2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1000"/>
                                        <p:tgtEl>
                                          <p:spTgt spid="19"/>
                                        </p:tgtEl>
                                      </p:cBhvr>
                                    </p:animEffect>
                                    <p:anim calcmode="lin" valueType="num">
                                      <p:cBhvr>
                                        <p:cTn id="12" dur="1000" fill="hold"/>
                                        <p:tgtEl>
                                          <p:spTgt spid="19"/>
                                        </p:tgtEl>
                                        <p:attrNameLst>
                                          <p:attrName>ppt_x</p:attrName>
                                        </p:attrNameLst>
                                      </p:cBhvr>
                                      <p:tavLst>
                                        <p:tav tm="0">
                                          <p:val>
                                            <p:strVal val="#ppt_x"/>
                                          </p:val>
                                        </p:tav>
                                        <p:tav tm="100000">
                                          <p:val>
                                            <p:strVal val="#ppt_x"/>
                                          </p:val>
                                        </p:tav>
                                      </p:tavLst>
                                    </p:anim>
                                    <p:anim calcmode="lin" valueType="num">
                                      <p:cBhvr>
                                        <p:cTn id="13" dur="1000" fill="hold"/>
                                        <p:tgtEl>
                                          <p:spTgt spid="19"/>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par>
                          <p:cTn id="18" fill="hold">
                            <p:stCondLst>
                              <p:cond delay="2000"/>
                            </p:stCondLst>
                            <p:childTnLst>
                              <p:par>
                                <p:cTn id="19" presetID="6" presetClass="entr" presetSubtype="16"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circle(in)">
                                      <p:cBhvr>
                                        <p:cTn id="2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推箱子">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0" y="0"/>
            <a:ext cx="12192000" cy="677455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贪吃蛇">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25192" y="-155672"/>
            <a:ext cx="12217192" cy="686898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202199" y="1548506"/>
            <a:ext cx="2341393" cy="2215991"/>
          </a:xfrm>
          <a:prstGeom prst="rect">
            <a:avLst/>
          </a:prstGeom>
          <a:noFill/>
        </p:spPr>
        <p:txBody>
          <a:bodyPr wrap="square" rtlCol="0">
            <a:spAutoFit/>
          </a:bodyPr>
          <a:lstStyle/>
          <a:p>
            <a:r>
              <a:rPr lang="en-US" altLang="zh-CN" sz="13800" b="1" dirty="0">
                <a:latin typeface="Open Sans" panose="020B0606030504020204" pitchFamily="34" charset="0"/>
                <a:ea typeface="Open Sans" panose="020B0606030504020204" pitchFamily="34" charset="0"/>
                <a:cs typeface="Open Sans" panose="020B0606030504020204" pitchFamily="34" charset="0"/>
              </a:rPr>
              <a:t>01</a:t>
            </a:r>
            <a:endParaRPr lang="zh-CN" altLang="en-US" sz="13800" b="1" dirty="0">
              <a:latin typeface="Open Sans" panose="020B0606030504020204" pitchFamily="34" charset="0"/>
              <a:cs typeface="Open Sans" panose="020B0606030504020204" pitchFamily="34" charset="0"/>
            </a:endParaRPr>
          </a:p>
        </p:txBody>
      </p:sp>
      <p:sp>
        <p:nvSpPr>
          <p:cNvPr id="9" name="矩形 8"/>
          <p:cNvSpPr/>
          <p:nvPr/>
        </p:nvSpPr>
        <p:spPr>
          <a:xfrm>
            <a:off x="3583709" y="3177309"/>
            <a:ext cx="4858327" cy="18103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4756785" y="3522980"/>
            <a:ext cx="2705919" cy="523220"/>
          </a:xfrm>
          <a:prstGeom prst="rect">
            <a:avLst/>
          </a:prstGeom>
          <a:noFill/>
        </p:spPr>
        <p:txBody>
          <a:bodyPr wrap="square" rtlCol="0">
            <a:spAutoFit/>
          </a:bodyPr>
          <a:lstStyle/>
          <a:p>
            <a:pPr algn="ctr"/>
            <a:r>
              <a:rPr lang="zh-CN" altLang="en-US" sz="2800" b="1" dirty="0">
                <a:solidFill>
                  <a:schemeClr val="tx1">
                    <a:lumMod val="85000"/>
                    <a:lumOff val="15000"/>
                  </a:schemeClr>
                </a:solidFill>
                <a:latin typeface="微软雅黑" panose="020B0503020204020204" pitchFamily="34" charset="-122"/>
                <a:ea typeface="微软雅黑" panose="020B0503020204020204" pitchFamily="34" charset="-122"/>
              </a:rPr>
              <a:t>项目</a:t>
            </a:r>
            <a:r>
              <a:rPr lang="zh-CN" altLang="en-US" sz="2800" b="1" dirty="0" smtClean="0">
                <a:solidFill>
                  <a:schemeClr val="tx1">
                    <a:lumMod val="85000"/>
                    <a:lumOff val="15000"/>
                  </a:schemeClr>
                </a:solidFill>
                <a:latin typeface="微软雅黑" panose="020B0503020204020204" pitchFamily="34" charset="-122"/>
                <a:ea typeface="微软雅黑" panose="020B0503020204020204" pitchFamily="34" charset="-122"/>
              </a:rPr>
              <a:t>概述及分工</a:t>
            </a:r>
            <a:endParaRPr lang="zh-CN" altLang="en-US" sz="28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3" name="矩形 12"/>
          <p:cNvSpPr/>
          <p:nvPr/>
        </p:nvSpPr>
        <p:spPr>
          <a:xfrm>
            <a:off x="4729296" y="1734613"/>
            <a:ext cx="2733408" cy="291666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4757064" y="3096998"/>
            <a:ext cx="2513635" cy="1642858"/>
            <a:chOff x="6501056" y="2340604"/>
            <a:chExt cx="2513635" cy="1642858"/>
          </a:xfrm>
        </p:grpSpPr>
        <p:cxnSp>
          <p:nvCxnSpPr>
            <p:cNvPr id="16" name="直接连接符 15"/>
            <p:cNvCxnSpPr/>
            <p:nvPr/>
          </p:nvCxnSpPr>
          <p:spPr>
            <a:xfrm>
              <a:off x="9014691" y="2340604"/>
              <a:ext cx="0" cy="1642858"/>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17" name="直接连接符 16"/>
            <p:cNvCxnSpPr/>
            <p:nvPr/>
          </p:nvCxnSpPr>
          <p:spPr>
            <a:xfrm flipH="1">
              <a:off x="6501056" y="3983462"/>
              <a:ext cx="2513635" cy="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in)">
                                      <p:cBhvr>
                                        <p:cTn id="7" dur="500"/>
                                        <p:tgtEl>
                                          <p:spTgt spid="1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par>
                          <p:cTn id="18" fill="hold">
                            <p:stCondLst>
                              <p:cond delay="2000"/>
                            </p:stCondLst>
                            <p:childTnLst>
                              <p:par>
                                <p:cTn id="19" presetID="6" presetClass="entr" presetSubtype="16"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circle(in)">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515768" y="2601596"/>
            <a:ext cx="5160462" cy="1323439"/>
          </a:xfrm>
          <a:prstGeom prst="rect">
            <a:avLst/>
          </a:prstGeom>
          <a:noFill/>
        </p:spPr>
        <p:txBody>
          <a:bodyPr wrap="square" rtlCol="0">
            <a:spAutoFit/>
          </a:bodyPr>
          <a:lstStyle/>
          <a:p>
            <a:pPr algn="ctr"/>
            <a:r>
              <a:rPr lang="en-US" altLang="zh-CN" sz="8000" spc="6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THANKS</a:t>
            </a:r>
            <a:endParaRPr lang="zh-CN" altLang="en-US" sz="8000" spc="600" dirty="0">
              <a:solidFill>
                <a:schemeClr val="tx1">
                  <a:lumMod val="85000"/>
                  <a:lumOff val="15000"/>
                </a:schemeClr>
              </a:solidFill>
              <a:latin typeface="Open Sans" panose="020B0606030504020204" pitchFamily="34" charset="0"/>
              <a:ea typeface="造字工房尚雅准宋 G0v1 常规体" pitchFamily="2" charset="-122"/>
              <a:cs typeface="Open Sans" panose="020B0606030504020204" pitchFamily="34" charset="0"/>
            </a:endParaRPr>
          </a:p>
        </p:txBody>
      </p:sp>
      <p:sp>
        <p:nvSpPr>
          <p:cNvPr id="5" name="矩形 4"/>
          <p:cNvSpPr/>
          <p:nvPr/>
        </p:nvSpPr>
        <p:spPr>
          <a:xfrm>
            <a:off x="3306617" y="2372999"/>
            <a:ext cx="5578764" cy="178063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5754255" y="6262253"/>
            <a:ext cx="683490" cy="138546"/>
            <a:chOff x="5754255" y="6262253"/>
            <a:chExt cx="683490" cy="138546"/>
          </a:xfrm>
        </p:grpSpPr>
        <p:sp>
          <p:nvSpPr>
            <p:cNvPr id="19" name="椭圆 18"/>
            <p:cNvSpPr/>
            <p:nvPr/>
          </p:nvSpPr>
          <p:spPr>
            <a:xfrm>
              <a:off x="5754255" y="6262253"/>
              <a:ext cx="138546" cy="13854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026727" y="6262253"/>
              <a:ext cx="138546" cy="13854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6299199" y="6262253"/>
              <a:ext cx="138546" cy="13854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4391889" y="925501"/>
            <a:ext cx="3362038" cy="1"/>
            <a:chOff x="4391889" y="925501"/>
            <a:chExt cx="3362038" cy="1"/>
          </a:xfrm>
        </p:grpSpPr>
        <p:cxnSp>
          <p:nvCxnSpPr>
            <p:cNvPr id="14" name="直接连接符 13"/>
            <p:cNvCxnSpPr/>
            <p:nvPr/>
          </p:nvCxnSpPr>
          <p:spPr>
            <a:xfrm>
              <a:off x="4391889" y="925502"/>
              <a:ext cx="4064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a:off x="7347527" y="925501"/>
              <a:ext cx="406400" cy="0"/>
            </a:xfrm>
            <a:prstGeom prst="line">
              <a:avLst/>
            </a:prstGeom>
            <a:ln w="19050"/>
          </p:spPr>
          <p:style>
            <a:lnRef idx="1">
              <a:schemeClr val="dk1"/>
            </a:lnRef>
            <a:fillRef idx="0">
              <a:schemeClr val="dk1"/>
            </a:fillRef>
            <a:effectRef idx="0">
              <a:schemeClr val="dk1"/>
            </a:effectRef>
            <a:fontRef idx="minor">
              <a:schemeClr val="tx1"/>
            </a:fontRef>
          </p:style>
        </p:cxnSp>
      </p:grpSp>
      <p:sp>
        <p:nvSpPr>
          <p:cNvPr id="16" name="文本框 15"/>
          <p:cNvSpPr txBox="1"/>
          <p:nvPr/>
        </p:nvSpPr>
        <p:spPr>
          <a:xfrm>
            <a:off x="4618181" y="756224"/>
            <a:ext cx="2909454" cy="337185"/>
          </a:xfrm>
          <a:prstGeom prst="rect">
            <a:avLst/>
          </a:prstGeom>
          <a:noFill/>
        </p:spPr>
        <p:txBody>
          <a:bodyPr wrap="square" rtlCol="0">
            <a:spAutoFit/>
          </a:bodyPr>
          <a:lstStyle/>
          <a:p>
            <a:pPr algn="ctr"/>
            <a:r>
              <a:rPr lang="en-US" altLang="zh-CN" sz="1600" spc="300" dirty="0">
                <a:latin typeface="Mistral" panose="03090702030407020403" charset="0"/>
                <a:ea typeface="华文隶书" panose="02010800040101010101" charset="-122"/>
                <a:cs typeface="Mistral" panose="03090702030407020403" charset="0"/>
              </a:rPr>
              <a:t>HSHWXZFXC</a:t>
            </a:r>
            <a:endParaRPr lang="en-US" altLang="zh-CN" sz="1600" spc="300" dirty="0">
              <a:latin typeface="Mistral" panose="03090702030407020403" charset="0"/>
              <a:ea typeface="华文隶书" panose="02010800040101010101" charset="-122"/>
              <a:cs typeface="Mistral" panose="03090702030407020403" charset="0"/>
            </a:endParaRPr>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iterate type="lt">
                                    <p:tmPct val="10000"/>
                                  </p:iterate>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anim calcmode="lin" valueType="num">
                                      <p:cBhvr>
                                        <p:cTn id="8"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25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375"/>
                            </p:stCondLst>
                            <p:childTnLst>
                              <p:par>
                                <p:cTn id="11" presetID="16" presetClass="entr" presetSubtype="21"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par>
                          <p:cTn id="14" fill="hold">
                            <p:stCondLst>
                              <p:cond delay="875"/>
                            </p:stCondLst>
                            <p:childTnLst>
                              <p:par>
                                <p:cTn id="15" presetID="37" presetClass="entr" presetSubtype="0"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900" decel="100000" fill="hold"/>
                                        <p:tgtEl>
                                          <p:spTgt spid="18"/>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childTnLst>
                          </p:cTn>
                        </p:par>
                        <p:par>
                          <p:cTn id="21" fill="hold">
                            <p:stCondLst>
                              <p:cond delay="1875"/>
                            </p:stCondLst>
                            <p:childTnLst>
                              <p:par>
                                <p:cTn id="22" presetID="5" presetClass="entr" presetSubtype="10"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checkerboard(across)">
                                      <p:cBhvr>
                                        <p:cTn id="24" dur="500"/>
                                        <p:tgtEl>
                                          <p:spTgt spid="16"/>
                                        </p:tgtEl>
                                      </p:cBhvr>
                                    </p:animEffect>
                                  </p:childTnLst>
                                </p:cTn>
                              </p:par>
                            </p:childTnLst>
                          </p:cTn>
                        </p:par>
                        <p:par>
                          <p:cTn id="25" fill="hold">
                            <p:stCondLst>
                              <p:cond delay="2375"/>
                            </p:stCondLst>
                            <p:childTnLst>
                              <p:par>
                                <p:cTn id="26" presetID="6" presetClass="entr" presetSubtype="32"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circle(out)">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animBg="1"/>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52779" y="230258"/>
            <a:ext cx="2537230" cy="793115"/>
            <a:chOff x="652778" y="-8733"/>
            <a:chExt cx="2369820" cy="793115"/>
          </a:xfrm>
        </p:grpSpPr>
        <p:sp>
          <p:nvSpPr>
            <p:cNvPr id="7" name="矩形 6"/>
            <p:cNvSpPr/>
            <p:nvPr/>
          </p:nvSpPr>
          <p:spPr>
            <a:xfrm>
              <a:off x="652778" y="-8733"/>
              <a:ext cx="2369820" cy="79311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smtClean="0">
                <a:solidFill>
                  <a:srgbClr val="C3B9AF"/>
                </a:solidFill>
              </a:endParaRPr>
            </a:p>
            <a:p>
              <a:pPr algn="ctr"/>
              <a:endParaRPr lang="en-US" altLang="zh-CN" dirty="0">
                <a:solidFill>
                  <a:srgbClr val="C3B9AF"/>
                </a:solidFill>
              </a:endParaRPr>
            </a:p>
            <a:p>
              <a:pPr algn="ctr"/>
              <a:endParaRPr lang="en-US" altLang="zh-CN" dirty="0" smtClean="0">
                <a:solidFill>
                  <a:srgbClr val="C3B9AF"/>
                </a:solidFill>
              </a:endParaRPr>
            </a:p>
            <a:p>
              <a:pPr algn="ctr"/>
              <a:endParaRPr lang="en-US" altLang="zh-CN" dirty="0">
                <a:solidFill>
                  <a:srgbClr val="C3B9AF"/>
                </a:solidFill>
              </a:endParaRPr>
            </a:p>
            <a:p>
              <a:pPr algn="ctr"/>
              <a:endParaRPr lang="en-US" altLang="zh-CN" dirty="0" smtClean="0">
                <a:solidFill>
                  <a:srgbClr val="C3B9AF"/>
                </a:solidFill>
              </a:endParaRPr>
            </a:p>
            <a:p>
              <a:pPr algn="ctr"/>
              <a:endParaRPr lang="en-US" altLang="zh-CN" dirty="0">
                <a:solidFill>
                  <a:srgbClr val="C3B9AF"/>
                </a:solidFill>
              </a:endParaRPr>
            </a:p>
            <a:p>
              <a:pPr algn="ctr"/>
              <a:endParaRPr lang="en-US" altLang="zh-CN" dirty="0" smtClean="0">
                <a:solidFill>
                  <a:srgbClr val="C3B9AF"/>
                </a:solidFill>
              </a:endParaRPr>
            </a:p>
            <a:p>
              <a:pPr algn="ctr"/>
              <a:endParaRPr lang="en-US" altLang="zh-CN" dirty="0">
                <a:solidFill>
                  <a:srgbClr val="C3B9AF"/>
                </a:solidFill>
              </a:endParaRPr>
            </a:p>
            <a:p>
              <a:pPr algn="ctr"/>
              <a:endParaRPr lang="en-US" altLang="zh-CN" dirty="0" smtClean="0">
                <a:solidFill>
                  <a:srgbClr val="C3B9AF"/>
                </a:solidFill>
              </a:endParaRPr>
            </a:p>
            <a:p>
              <a:pPr algn="ctr"/>
              <a:endParaRPr lang="en-US" altLang="zh-CN" dirty="0">
                <a:solidFill>
                  <a:srgbClr val="C3B9AF"/>
                </a:solidFill>
              </a:endParaRPr>
            </a:p>
            <a:p>
              <a:pPr algn="ctr"/>
              <a:endParaRPr lang="en-US" altLang="zh-CN" dirty="0" smtClean="0">
                <a:solidFill>
                  <a:srgbClr val="C3B9AF"/>
                </a:solidFill>
              </a:endParaRPr>
            </a:p>
            <a:p>
              <a:pPr algn="ctr"/>
              <a:endParaRPr lang="en-US" altLang="zh-CN" dirty="0">
                <a:solidFill>
                  <a:srgbClr val="C3B9AF"/>
                </a:solidFill>
              </a:endParaRPr>
            </a:p>
            <a:p>
              <a:pPr algn="ctr"/>
              <a:endParaRPr lang="en-US" altLang="zh-CN" dirty="0" smtClean="0">
                <a:solidFill>
                  <a:srgbClr val="C3B9AF"/>
                </a:solidFill>
              </a:endParaRPr>
            </a:p>
            <a:p>
              <a:pPr algn="ctr"/>
              <a:endParaRPr lang="en-US" altLang="zh-CN" dirty="0">
                <a:solidFill>
                  <a:srgbClr val="C3B9AF"/>
                </a:solidFill>
              </a:endParaRPr>
            </a:p>
            <a:p>
              <a:pPr algn="ctr"/>
              <a:endParaRPr lang="en-US" altLang="zh-CN" dirty="0" smtClean="0">
                <a:solidFill>
                  <a:srgbClr val="C3B9AF"/>
                </a:solidFill>
              </a:endParaRPr>
            </a:p>
            <a:p>
              <a:pPr algn="ctr"/>
              <a:endParaRPr lang="en-US" altLang="zh-CN" dirty="0">
                <a:solidFill>
                  <a:srgbClr val="C3B9AF"/>
                </a:solidFill>
              </a:endParaRPr>
            </a:p>
            <a:p>
              <a:pPr algn="ctr"/>
              <a:endParaRPr lang="en-US" altLang="zh-CN" dirty="0" smtClean="0">
                <a:solidFill>
                  <a:srgbClr val="C3B9AF"/>
                </a:solidFill>
              </a:endParaRPr>
            </a:p>
            <a:p>
              <a:pPr algn="ctr"/>
              <a:endParaRPr lang="en-US" altLang="zh-CN" dirty="0">
                <a:solidFill>
                  <a:srgbClr val="C3B9AF"/>
                </a:solidFill>
              </a:endParaRPr>
            </a:p>
            <a:p>
              <a:pPr algn="ctr"/>
              <a:endParaRPr lang="en-US" altLang="zh-CN" dirty="0" smtClean="0">
                <a:solidFill>
                  <a:srgbClr val="C3B9AF"/>
                </a:solidFill>
              </a:endParaRPr>
            </a:p>
            <a:p>
              <a:pPr algn="ctr"/>
              <a:endParaRPr lang="zh-CN" altLang="en-US" dirty="0">
                <a:solidFill>
                  <a:srgbClr val="C3B9AF"/>
                </a:solidFill>
              </a:endParaRPr>
            </a:p>
          </p:txBody>
        </p:sp>
        <p:sp>
          <p:nvSpPr>
            <p:cNvPr id="8" name="文本框 7"/>
            <p:cNvSpPr txBox="1"/>
            <p:nvPr/>
          </p:nvSpPr>
          <p:spPr>
            <a:xfrm>
              <a:off x="1010688" y="126840"/>
              <a:ext cx="1654001" cy="521970"/>
            </a:xfrm>
            <a:prstGeom prst="rect">
              <a:avLst/>
            </a:prstGeom>
            <a:noFill/>
          </p:spPr>
          <p:txBody>
            <a:bodyPr wrap="square" rtlCol="0">
              <a:spAutoFit/>
            </a:bodyPr>
            <a:lstStyle/>
            <a:p>
              <a:r>
                <a:rPr lang="zh-CN" altLang="en-US" sz="2800" b="1" dirty="0" smtClean="0">
                  <a:solidFill>
                    <a:schemeClr val="bg1"/>
                  </a:solidFill>
                  <a:latin typeface="华文隶书" panose="02010800040101010101" charset="-122"/>
                  <a:ea typeface="华文隶书" panose="02010800040101010101" charset="-122"/>
                  <a:cs typeface="Open Sans" panose="020B0606030504020204" pitchFamily="34" charset="0"/>
                </a:rPr>
                <a:t>项目概述</a:t>
              </a:r>
              <a:endParaRPr lang="zh-CN" altLang="en-US" sz="2800" b="1" dirty="0">
                <a:solidFill>
                  <a:schemeClr val="bg1"/>
                </a:solidFill>
                <a:latin typeface="华文隶书" panose="02010800040101010101" charset="-122"/>
                <a:ea typeface="华文隶书" panose="02010800040101010101" charset="-122"/>
                <a:cs typeface="Open Sans" panose="020B0606030504020204" pitchFamily="34" charset="0"/>
              </a:endParaRPr>
            </a:p>
          </p:txBody>
        </p:sp>
      </p:grpSp>
      <p:sp>
        <p:nvSpPr>
          <p:cNvPr id="10" name="矩形 9"/>
          <p:cNvSpPr/>
          <p:nvPr/>
        </p:nvSpPr>
        <p:spPr>
          <a:xfrm>
            <a:off x="652779" y="887801"/>
            <a:ext cx="10610966" cy="5631180"/>
          </a:xfrm>
          <a:prstGeom prst="rect">
            <a:avLst/>
          </a:prstGeom>
        </p:spPr>
        <p:txBody>
          <a:bodyPr wrap="square">
            <a:spAutoFit/>
          </a:bodyPr>
          <a:lstStyle/>
          <a:p>
            <a:pPr>
              <a:lnSpc>
                <a:spcPct val="150000"/>
              </a:lnSpc>
              <a:buClr>
                <a:srgbClr val="E24848"/>
              </a:buClr>
            </a:pPr>
            <a:r>
              <a:rPr lang="en-US" altLang="zh-CN" sz="2400" noProof="1">
                <a:solidFill>
                  <a:schemeClr val="bg1">
                    <a:lumMod val="65000"/>
                  </a:schemeClr>
                </a:solidFill>
                <a:latin typeface="Calibri Light" panose="020F0302020204030204" pitchFamily="34" charset="0"/>
                <a:cs typeface="Arial" panose="020B0604020202020204" pitchFamily="34" charset="0"/>
              </a:rPr>
              <a:t>         </a:t>
            </a:r>
            <a:r>
              <a:rPr lang="en-US" altLang="zh-CN" sz="2400" noProof="1">
                <a:solidFill>
                  <a:schemeClr val="bg1">
                    <a:lumMod val="65000"/>
                  </a:schemeClr>
                </a:solidFill>
                <a:ea typeface="+mn-lt"/>
                <a:cs typeface="+mn-lt"/>
              </a:rPr>
              <a:t>益智游戏，如贪吃蛇、推箱子等，承载着许多人的童年回忆。益智游戏以轻松与有趣的游戏形式</a:t>
            </a:r>
            <a:r>
              <a:rPr lang="en-US" altLang="zh-CN" sz="2400" noProof="1" smtClean="0">
                <a:solidFill>
                  <a:schemeClr val="bg1">
                    <a:lumMod val="65000"/>
                  </a:schemeClr>
                </a:solidFill>
                <a:ea typeface="+mn-lt"/>
                <a:cs typeface="+mn-lt"/>
              </a:rPr>
              <a:t>，锻炼了游戏者的脑</a:t>
            </a:r>
            <a:r>
              <a:rPr lang="en-US" altLang="zh-CN" sz="2400" noProof="1">
                <a:solidFill>
                  <a:schemeClr val="bg1">
                    <a:lumMod val="65000"/>
                  </a:schemeClr>
                </a:solidFill>
                <a:ea typeface="+mn-lt"/>
                <a:cs typeface="+mn-lt"/>
              </a:rPr>
              <a:t>、眼、手等,使人们获得身心健康,增强自身的逻辑分析能力,和思维敏捷性。本项目包括构建主页面与两个独立益智游戏（贪吃蛇和推箱子游戏）内部的各种程序代码，以及游戏界面和用户操作指令。</a:t>
            </a:r>
            <a:r>
              <a:rPr lang="en-US" altLang="zh-CN" sz="2400" noProof="1" smtClean="0">
                <a:solidFill>
                  <a:schemeClr val="bg1">
                    <a:lumMod val="65000"/>
                  </a:schemeClr>
                </a:solidFill>
                <a:ea typeface="+mn-lt"/>
                <a:cs typeface="+mn-lt"/>
              </a:rPr>
              <a:t>其中子项目双人贪吃蛇下设单人模式及双人模式</a:t>
            </a:r>
            <a:r>
              <a:rPr lang="zh-CN" altLang="en-US" sz="2400" noProof="1" smtClean="0">
                <a:solidFill>
                  <a:schemeClr val="bg1">
                    <a:lumMod val="65000"/>
                  </a:schemeClr>
                </a:solidFill>
                <a:ea typeface="+mn-lt"/>
                <a:cs typeface="+mn-lt"/>
              </a:rPr>
              <a:t>，推箱子游戏下设一关</a:t>
            </a:r>
            <a:r>
              <a:rPr lang="en-US" altLang="zh-CN" sz="2400" noProof="1" smtClean="0">
                <a:solidFill>
                  <a:schemeClr val="bg1">
                    <a:lumMod val="65000"/>
                  </a:schemeClr>
                </a:solidFill>
                <a:ea typeface="+mn-lt"/>
                <a:cs typeface="+mn-lt"/>
              </a:rPr>
              <a:t>。本项目旨在致敬经典游戏</a:t>
            </a:r>
            <a:r>
              <a:rPr lang="en-US" altLang="zh-CN" sz="2400" noProof="1">
                <a:solidFill>
                  <a:schemeClr val="bg1">
                    <a:lumMod val="65000"/>
                  </a:schemeClr>
                </a:solidFill>
                <a:ea typeface="+mn-lt"/>
                <a:cs typeface="+mn-lt"/>
              </a:rPr>
              <a:t>，并在原有游戏模式的基础上加以改良与完善，</a:t>
            </a:r>
            <a:r>
              <a:rPr lang="en-US" altLang="zh-CN" sz="2400" noProof="1" smtClean="0">
                <a:solidFill>
                  <a:schemeClr val="bg1">
                    <a:lumMod val="65000"/>
                  </a:schemeClr>
                </a:solidFill>
                <a:ea typeface="+mn-lt"/>
                <a:cs typeface="+mn-lt"/>
              </a:rPr>
              <a:t>为玩家打造良好的游戏体验</a:t>
            </a:r>
            <a:r>
              <a:rPr lang="zh-CN" altLang="en-US" sz="2400" noProof="1" smtClean="0">
                <a:solidFill>
                  <a:schemeClr val="bg1">
                    <a:lumMod val="65000"/>
                  </a:schemeClr>
                </a:solidFill>
                <a:ea typeface="+mn-lt"/>
                <a:cs typeface="+mn-lt"/>
              </a:rPr>
              <a:t>。项目创新点为在原有基础上改变游戏规则，与传统贪吃蛇不同，在</a:t>
            </a:r>
            <a:r>
              <a:rPr lang="zh-CN" altLang="en-US" sz="2400" noProof="1">
                <a:solidFill>
                  <a:schemeClr val="bg1">
                    <a:lumMod val="65000"/>
                  </a:schemeClr>
                </a:solidFill>
                <a:ea typeface="+mn-lt"/>
                <a:cs typeface="+mn-lt"/>
              </a:rPr>
              <a:t>游戏页面</a:t>
            </a:r>
            <a:r>
              <a:rPr lang="zh-CN" altLang="en-US" sz="2400" noProof="1" smtClean="0">
                <a:solidFill>
                  <a:schemeClr val="bg1">
                    <a:lumMod val="65000"/>
                  </a:schemeClr>
                </a:solidFill>
                <a:ea typeface="+mn-lt"/>
                <a:cs typeface="+mn-lt"/>
              </a:rPr>
              <a:t>上设计随机障碍物，且撞到游戏边界也并不会结束游戏，但分数会降低，通过获取随机金币可增加分数，达到目标分数或</a:t>
            </a:r>
            <a:r>
              <a:rPr lang="zh-CN" altLang="en-US" sz="2400" noProof="1" smtClean="0">
                <a:solidFill>
                  <a:schemeClr val="bg1">
                    <a:lumMod val="65000"/>
                  </a:schemeClr>
                </a:solidFill>
                <a:ea typeface="+mn-lt"/>
                <a:cs typeface="+mn-lt"/>
              </a:rPr>
              <a:t>蛇身</a:t>
            </a:r>
            <a:r>
              <a:rPr lang="zh-CN" altLang="en-US" sz="2400" noProof="1" smtClean="0">
                <a:solidFill>
                  <a:schemeClr val="bg1">
                    <a:lumMod val="65000"/>
                  </a:schemeClr>
                </a:solidFill>
                <a:ea typeface="+mn-lt"/>
                <a:cs typeface="+mn-lt"/>
              </a:rPr>
              <a:t>小于</a:t>
            </a:r>
            <a:r>
              <a:rPr lang="en-US" altLang="zh-CN" sz="2400" noProof="1" smtClean="0">
                <a:solidFill>
                  <a:schemeClr val="bg1">
                    <a:lumMod val="65000"/>
                  </a:schemeClr>
                </a:solidFill>
                <a:ea typeface="+mn-lt"/>
                <a:cs typeface="+mn-lt"/>
              </a:rPr>
              <a:t>0</a:t>
            </a:r>
            <a:r>
              <a:rPr lang="zh-CN" altLang="en-US" sz="2400" noProof="1" smtClean="0">
                <a:solidFill>
                  <a:schemeClr val="bg1">
                    <a:lumMod val="65000"/>
                  </a:schemeClr>
                </a:solidFill>
                <a:ea typeface="+mn-lt"/>
                <a:cs typeface="+mn-lt"/>
              </a:rPr>
              <a:t>即会终止游戏。</a:t>
            </a:r>
            <a:endParaRPr lang="en-US" altLang="zh-CN" sz="2400" noProof="1">
              <a:solidFill>
                <a:schemeClr val="bg1">
                  <a:lumMod val="65000"/>
                </a:schemeClr>
              </a:solidFill>
              <a:ea typeface="+mn-lt"/>
              <a:cs typeface="+mn-lt"/>
            </a:endParaRPr>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hape 2525"/>
          <p:cNvSpPr/>
          <p:nvPr/>
        </p:nvSpPr>
        <p:spPr>
          <a:xfrm>
            <a:off x="2553942" y="2706548"/>
            <a:ext cx="501191" cy="501191"/>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tx1"/>
          </a:solidFill>
          <a:ln w="12700">
            <a:miter lim="400000"/>
          </a:ln>
        </p:spPr>
        <p:txBody>
          <a:bodyPr lIns="38090" tIns="38090" rIns="38090" bIns="38090" anchor="ctr"/>
          <a:lstStyle/>
          <a:p>
            <a:pPr defTabSz="4565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dirty="0"/>
          </a:p>
        </p:txBody>
      </p:sp>
      <p:sp>
        <p:nvSpPr>
          <p:cNvPr id="23" name="Shape 2547"/>
          <p:cNvSpPr/>
          <p:nvPr/>
        </p:nvSpPr>
        <p:spPr>
          <a:xfrm>
            <a:off x="9136866" y="2697659"/>
            <a:ext cx="501191" cy="501191"/>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tx1"/>
          </a:solidFill>
          <a:ln w="12700">
            <a:miter lim="400000"/>
          </a:ln>
        </p:spPr>
        <p:txBody>
          <a:bodyPr lIns="38090" tIns="38090" rIns="38090" bIns="38090" anchor="ctr"/>
          <a:lstStyle/>
          <a:p>
            <a:pPr defTabSz="4565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dirty="0"/>
          </a:p>
        </p:txBody>
      </p:sp>
      <p:sp>
        <p:nvSpPr>
          <p:cNvPr id="24" name="Shape 2587"/>
          <p:cNvSpPr/>
          <p:nvPr/>
        </p:nvSpPr>
        <p:spPr>
          <a:xfrm>
            <a:off x="5845404" y="2697658"/>
            <a:ext cx="501191" cy="501191"/>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tx1"/>
          </a:solidFill>
          <a:ln w="12700">
            <a:miter lim="400000"/>
          </a:ln>
        </p:spPr>
        <p:txBody>
          <a:bodyPr lIns="38090" tIns="38090" rIns="38090" bIns="38090" anchor="ctr"/>
          <a:lstStyle/>
          <a:p>
            <a:pPr defTabSz="4565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dirty="0"/>
          </a:p>
        </p:txBody>
      </p:sp>
      <p:sp>
        <p:nvSpPr>
          <p:cNvPr id="25" name="矩形 24"/>
          <p:cNvSpPr/>
          <p:nvPr/>
        </p:nvSpPr>
        <p:spPr>
          <a:xfrm>
            <a:off x="4729296" y="2246242"/>
            <a:ext cx="2733408" cy="291666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1437834" y="2255131"/>
            <a:ext cx="2733408" cy="291666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8020758" y="2246242"/>
            <a:ext cx="2733408" cy="291666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1620340" y="3519788"/>
            <a:ext cx="2486025" cy="521970"/>
          </a:xfrm>
          <a:prstGeom prst="rect">
            <a:avLst/>
          </a:prstGeom>
          <a:noFill/>
        </p:spPr>
        <p:txBody>
          <a:bodyPr wrap="square" rtlCol="0">
            <a:spAutoFit/>
          </a:bodyPr>
          <a:lstStyle/>
          <a:p>
            <a:pPr algn="ctr"/>
            <a:r>
              <a:rPr lang="zh-CN" altLang="en-US" sz="2800" b="1" dirty="0">
                <a:solidFill>
                  <a:schemeClr val="tx1">
                    <a:lumMod val="85000"/>
                    <a:lumOff val="15000"/>
                  </a:schemeClr>
                </a:solidFill>
                <a:latin typeface="微软雅黑" panose="020B0503020204020204" pitchFamily="34" charset="-122"/>
                <a:ea typeface="微软雅黑" panose="020B0503020204020204" pitchFamily="34" charset="-122"/>
              </a:rPr>
              <a:t>双人贪吃蛇</a:t>
            </a:r>
            <a:endParaRPr lang="zh-CN" altLang="en-US" sz="28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9" name="Rectangle 23"/>
          <p:cNvSpPr/>
          <p:nvPr/>
        </p:nvSpPr>
        <p:spPr>
          <a:xfrm>
            <a:off x="1620825" y="4094293"/>
            <a:ext cx="2367424" cy="829945"/>
          </a:xfrm>
          <a:prstGeom prst="rect">
            <a:avLst/>
          </a:prstGeom>
        </p:spPr>
        <p:txBody>
          <a:bodyPr wrap="square">
            <a:spAutoFit/>
          </a:bodyPr>
          <a:lstStyle/>
          <a:p>
            <a:pPr algn="ctr" eaLnBrk="1" fontAlgn="auto" hangingPunct="1">
              <a:spcBef>
                <a:spcPts val="0"/>
              </a:spcBef>
              <a:spcAft>
                <a:spcPts val="0"/>
              </a:spcAft>
              <a:defRPr/>
            </a:pPr>
            <a:r>
              <a:rPr lang="zh-CN" altLang="en-US" sz="2400" noProof="1">
                <a:solidFill>
                  <a:schemeClr val="bg1">
                    <a:lumMod val="50000"/>
                  </a:schemeClr>
                </a:solidFill>
                <a:latin typeface="华文隶书" panose="02010800040101010101" charset="-122"/>
                <a:ea typeface="华文隶书" panose="02010800040101010101" charset="-122"/>
                <a:cs typeface="华文隶书" panose="02010800040101010101" charset="-122"/>
              </a:rPr>
              <a:t>王馨竹、樊旭晨合作完成</a:t>
            </a:r>
            <a:r>
              <a:rPr lang="en-US" sz="2400" noProof="1">
                <a:solidFill>
                  <a:schemeClr val="bg1">
                    <a:lumMod val="50000"/>
                  </a:schemeClr>
                </a:solidFill>
                <a:latin typeface="华文隶书" panose="02010800040101010101" charset="-122"/>
                <a:ea typeface="华文隶书" panose="02010800040101010101" charset="-122"/>
                <a:cs typeface="华文隶书" panose="02010800040101010101" charset="-122"/>
              </a:rPr>
              <a:t>.</a:t>
            </a:r>
            <a:endParaRPr lang="en-US" sz="2400" noProof="1">
              <a:solidFill>
                <a:schemeClr val="bg1">
                  <a:lumMod val="50000"/>
                </a:schemeClr>
              </a:solidFill>
              <a:latin typeface="华文隶书" panose="02010800040101010101" charset="-122"/>
              <a:ea typeface="华文隶书" panose="02010800040101010101" charset="-122"/>
              <a:cs typeface="华文隶书" panose="02010800040101010101" charset="-122"/>
            </a:endParaRPr>
          </a:p>
        </p:txBody>
      </p:sp>
      <p:sp>
        <p:nvSpPr>
          <p:cNvPr id="30" name="文本框 29"/>
          <p:cNvSpPr txBox="1"/>
          <p:nvPr/>
        </p:nvSpPr>
        <p:spPr>
          <a:xfrm>
            <a:off x="4852876" y="3519789"/>
            <a:ext cx="2486025" cy="521970"/>
          </a:xfrm>
          <a:prstGeom prst="rect">
            <a:avLst/>
          </a:prstGeom>
          <a:noFill/>
        </p:spPr>
        <p:txBody>
          <a:bodyPr wrap="square" rtlCol="0">
            <a:spAutoFit/>
          </a:bodyPr>
          <a:lstStyle/>
          <a:p>
            <a:pPr algn="ctr"/>
            <a:r>
              <a:rPr lang="zh-CN" altLang="en-US" sz="2800" b="1" dirty="0">
                <a:solidFill>
                  <a:schemeClr val="tx1">
                    <a:lumMod val="85000"/>
                    <a:lumOff val="15000"/>
                  </a:schemeClr>
                </a:solidFill>
                <a:latin typeface="微软雅黑" panose="020B0503020204020204" pitchFamily="34" charset="-122"/>
                <a:ea typeface="微软雅黑" panose="020B0503020204020204" pitchFamily="34" charset="-122"/>
              </a:rPr>
              <a:t>推箱子</a:t>
            </a:r>
            <a:endParaRPr lang="zh-CN" altLang="en-US" sz="28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1" name="Rectangle 23"/>
          <p:cNvSpPr/>
          <p:nvPr/>
        </p:nvSpPr>
        <p:spPr>
          <a:xfrm>
            <a:off x="4913051" y="4094294"/>
            <a:ext cx="2367424" cy="460375"/>
          </a:xfrm>
          <a:prstGeom prst="rect">
            <a:avLst/>
          </a:prstGeom>
        </p:spPr>
        <p:txBody>
          <a:bodyPr wrap="square">
            <a:spAutoFit/>
          </a:bodyPr>
          <a:lstStyle/>
          <a:p>
            <a:pPr algn="ctr" eaLnBrk="1" fontAlgn="auto" hangingPunct="1">
              <a:spcBef>
                <a:spcPts val="0"/>
              </a:spcBef>
              <a:spcAft>
                <a:spcPts val="0"/>
              </a:spcAft>
              <a:defRPr/>
            </a:pPr>
            <a:r>
              <a:rPr lang="zh-CN" altLang="en-US" sz="2400" noProof="1">
                <a:solidFill>
                  <a:schemeClr val="bg1">
                    <a:lumMod val="50000"/>
                  </a:schemeClr>
                </a:solidFill>
                <a:latin typeface="华文隶书" panose="02010800040101010101" charset="-122"/>
                <a:ea typeface="华文隶书" panose="02010800040101010101" charset="-122"/>
                <a:cs typeface="Open Sans" panose="020B0606030504020204" pitchFamily="34" charset="0"/>
              </a:rPr>
              <a:t>何书恒</a:t>
            </a:r>
            <a:endParaRPr lang="zh-CN" altLang="en-US" sz="2400" noProof="1">
              <a:solidFill>
                <a:schemeClr val="bg1">
                  <a:lumMod val="50000"/>
                </a:schemeClr>
              </a:solidFill>
              <a:latin typeface="华文隶书" panose="02010800040101010101" charset="-122"/>
              <a:ea typeface="华文隶书" panose="02010800040101010101" charset="-122"/>
              <a:cs typeface="Open Sans" panose="020B0606030504020204" pitchFamily="34" charset="0"/>
            </a:endParaRPr>
          </a:p>
        </p:txBody>
      </p:sp>
      <p:sp>
        <p:nvSpPr>
          <p:cNvPr id="32" name="文本框 31"/>
          <p:cNvSpPr txBox="1"/>
          <p:nvPr/>
        </p:nvSpPr>
        <p:spPr>
          <a:xfrm>
            <a:off x="7759700" y="3519805"/>
            <a:ext cx="3255645" cy="521970"/>
          </a:xfrm>
          <a:prstGeom prst="rect">
            <a:avLst/>
          </a:prstGeom>
          <a:noFill/>
        </p:spPr>
        <p:txBody>
          <a:bodyPr wrap="square" rtlCol="0">
            <a:spAutoFit/>
          </a:bodyPr>
          <a:lstStyle/>
          <a:p>
            <a:pPr algn="ctr"/>
            <a:r>
              <a:rPr lang="zh-CN" altLang="en-US" sz="2800" b="1" dirty="0">
                <a:solidFill>
                  <a:schemeClr val="tx1">
                    <a:lumMod val="85000"/>
                    <a:lumOff val="15000"/>
                  </a:schemeClr>
                </a:solidFill>
                <a:latin typeface="微软雅黑" panose="020B0503020204020204" pitchFamily="34" charset="-122"/>
                <a:ea typeface="微软雅黑" panose="020B0503020204020204" pitchFamily="34" charset="-122"/>
              </a:rPr>
              <a:t>主菜单及后期审核</a:t>
            </a:r>
            <a:endParaRPr lang="zh-CN" altLang="en-US" sz="28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3" name="Rectangle 23"/>
          <p:cNvSpPr/>
          <p:nvPr/>
        </p:nvSpPr>
        <p:spPr>
          <a:xfrm>
            <a:off x="8179830" y="4085404"/>
            <a:ext cx="2367424" cy="460375"/>
          </a:xfrm>
          <a:prstGeom prst="rect">
            <a:avLst/>
          </a:prstGeom>
        </p:spPr>
        <p:txBody>
          <a:bodyPr wrap="square">
            <a:spAutoFit/>
          </a:bodyPr>
          <a:lstStyle/>
          <a:p>
            <a:pPr algn="ctr" eaLnBrk="1" fontAlgn="auto" hangingPunct="1">
              <a:spcBef>
                <a:spcPts val="0"/>
              </a:spcBef>
              <a:spcAft>
                <a:spcPts val="0"/>
              </a:spcAft>
              <a:defRPr/>
            </a:pPr>
            <a:r>
              <a:rPr lang="zh-CN" altLang="en-US" sz="2400" noProof="1">
                <a:solidFill>
                  <a:schemeClr val="bg1">
                    <a:lumMod val="50000"/>
                  </a:schemeClr>
                </a:solidFill>
                <a:latin typeface="华文隶书" panose="02010800040101010101" charset="-122"/>
                <a:ea typeface="华文隶书" panose="02010800040101010101" charset="-122"/>
                <a:cs typeface="Open Sans" panose="020B0606030504020204" pitchFamily="34" charset="0"/>
              </a:rPr>
              <a:t>三人共同完成</a:t>
            </a:r>
            <a:endParaRPr lang="zh-CN" altLang="en-US" sz="2400" noProof="1">
              <a:solidFill>
                <a:schemeClr val="bg1">
                  <a:lumMod val="50000"/>
                </a:schemeClr>
              </a:solidFill>
              <a:latin typeface="华文隶书" panose="02010800040101010101" charset="-122"/>
              <a:ea typeface="华文隶书" panose="02010800040101010101" charset="-122"/>
              <a:cs typeface="Open Sans" panose="020B0606030504020204" pitchFamily="34" charset="0"/>
            </a:endParaRPr>
          </a:p>
        </p:txBody>
      </p:sp>
      <p:sp>
        <p:nvSpPr>
          <p:cNvPr id="34" name="文本框 33"/>
          <p:cNvSpPr txBox="1"/>
          <p:nvPr/>
        </p:nvSpPr>
        <p:spPr>
          <a:xfrm>
            <a:off x="3791585" y="790575"/>
            <a:ext cx="4229100" cy="645160"/>
          </a:xfrm>
          <a:prstGeom prst="rect">
            <a:avLst/>
          </a:prstGeom>
          <a:noFill/>
        </p:spPr>
        <p:txBody>
          <a:bodyPr wrap="square" rtlCol="0">
            <a:spAutoFit/>
          </a:bodyPr>
          <a:lstStyle/>
          <a:p>
            <a:pPr algn="ctr"/>
            <a:r>
              <a:rPr lang="zh-CN" altLang="en-US" sz="3600" b="1" dirty="0">
                <a:solidFill>
                  <a:schemeClr val="tx1">
                    <a:lumMod val="85000"/>
                    <a:lumOff val="15000"/>
                  </a:schemeClr>
                </a:solidFill>
                <a:latin typeface="华文隶书" panose="02010800040101010101" charset="-122"/>
                <a:ea typeface="华文隶书" panose="02010800040101010101" charset="-122"/>
              </a:rPr>
              <a:t>成员信息及分工</a:t>
            </a:r>
            <a:endParaRPr lang="zh-CN" altLang="en-US" sz="3600" b="1" dirty="0">
              <a:solidFill>
                <a:schemeClr val="tx1">
                  <a:lumMod val="85000"/>
                  <a:lumOff val="15000"/>
                </a:schemeClr>
              </a:solidFill>
              <a:latin typeface="华文隶书" panose="02010800040101010101" charset="-122"/>
              <a:ea typeface="华文隶书" panose="020108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circle(in)">
                                      <p:cBhvr>
                                        <p:cTn id="7" dur="500"/>
                                        <p:tgtEl>
                                          <p:spTgt spid="2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p:cTn id="11" dur="500" fill="hold"/>
                                        <p:tgtEl>
                                          <p:spTgt spid="22"/>
                                        </p:tgtEl>
                                        <p:attrNameLst>
                                          <p:attrName>ppt_w</p:attrName>
                                        </p:attrNameLst>
                                      </p:cBhvr>
                                      <p:tavLst>
                                        <p:tav tm="0">
                                          <p:val>
                                            <p:fltVal val="0"/>
                                          </p:val>
                                        </p:tav>
                                        <p:tav tm="100000">
                                          <p:val>
                                            <p:strVal val="#ppt_w"/>
                                          </p:val>
                                        </p:tav>
                                      </p:tavLst>
                                    </p:anim>
                                    <p:anim calcmode="lin" valueType="num">
                                      <p:cBhvr>
                                        <p:cTn id="12" dur="500" fill="hold"/>
                                        <p:tgtEl>
                                          <p:spTgt spid="22"/>
                                        </p:tgtEl>
                                        <p:attrNameLst>
                                          <p:attrName>ppt_h</p:attrName>
                                        </p:attrNameLst>
                                      </p:cBhvr>
                                      <p:tavLst>
                                        <p:tav tm="0">
                                          <p:val>
                                            <p:fltVal val="0"/>
                                          </p:val>
                                        </p:tav>
                                        <p:tav tm="100000">
                                          <p:val>
                                            <p:strVal val="#ppt_h"/>
                                          </p:val>
                                        </p:tav>
                                      </p:tavLst>
                                    </p:anim>
                                    <p:animEffect transition="in" filter="fade">
                                      <p:cBhvr>
                                        <p:cTn id="13" dur="500"/>
                                        <p:tgtEl>
                                          <p:spTgt spid="22"/>
                                        </p:tgtEl>
                                      </p:cBhvr>
                                    </p:animEffect>
                                  </p:childTnLst>
                                </p:cTn>
                              </p:par>
                            </p:childTnLst>
                          </p:cTn>
                        </p:par>
                        <p:par>
                          <p:cTn id="14" fill="hold">
                            <p:stCondLst>
                              <p:cond delay="1000"/>
                            </p:stCondLst>
                            <p:childTnLst>
                              <p:par>
                                <p:cTn id="15" presetID="47" presetClass="entr" presetSubtype="0" fill="hold" grpId="0" nodeType="afterEffect">
                                  <p:stCondLst>
                                    <p:cond delay="0"/>
                                  </p:stCondLst>
                                  <p:iterate type="lt">
                                    <p:tmPct val="10000"/>
                                  </p:iterate>
                                  <p:childTnLst>
                                    <p:set>
                                      <p:cBhvr>
                                        <p:cTn id="16" dur="1" fill="hold">
                                          <p:stCondLst>
                                            <p:cond delay="0"/>
                                          </p:stCondLst>
                                        </p:cTn>
                                        <p:tgtEl>
                                          <p:spTgt spid="28">
                                            <p:txEl>
                                              <p:pRg st="0" end="0"/>
                                            </p:txEl>
                                          </p:spTgt>
                                        </p:tgtEl>
                                        <p:attrNameLst>
                                          <p:attrName>style.visibility</p:attrName>
                                        </p:attrNameLst>
                                      </p:cBhvr>
                                      <p:to>
                                        <p:strVal val="visible"/>
                                      </p:to>
                                    </p:set>
                                    <p:animEffect transition="in" filter="fade">
                                      <p:cBhvr>
                                        <p:cTn id="17" dur="250"/>
                                        <p:tgtEl>
                                          <p:spTgt spid="28">
                                            <p:txEl>
                                              <p:pRg st="0" end="0"/>
                                            </p:txEl>
                                          </p:spTgt>
                                        </p:tgtEl>
                                      </p:cBhvr>
                                    </p:animEffect>
                                    <p:anim calcmode="lin" valueType="num">
                                      <p:cBhvr>
                                        <p:cTn id="18" dur="25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9" dur="250" fill="hold"/>
                                        <p:tgtEl>
                                          <p:spTgt spid="28">
                                            <p:txEl>
                                              <p:pRg st="0" end="0"/>
                                            </p:txEl>
                                          </p:spTgt>
                                        </p:tgtEl>
                                        <p:attrNameLst>
                                          <p:attrName>ppt_y</p:attrName>
                                        </p:attrNameLst>
                                      </p:cBhvr>
                                      <p:tavLst>
                                        <p:tav tm="0">
                                          <p:val>
                                            <p:strVal val="#ppt_y-.1"/>
                                          </p:val>
                                        </p:tav>
                                        <p:tav tm="100000">
                                          <p:val>
                                            <p:strVal val="#ppt_y"/>
                                          </p:val>
                                        </p:tav>
                                      </p:tavLst>
                                    </p:anim>
                                  </p:childTnLst>
                                </p:cTn>
                              </p:par>
                            </p:childTnLst>
                          </p:cTn>
                        </p:par>
                        <p:par>
                          <p:cTn id="20" fill="hold">
                            <p:stCondLst>
                              <p:cond delay="1350"/>
                            </p:stCondLst>
                            <p:childTnLst>
                              <p:par>
                                <p:cTn id="21" presetID="42" presetClass="entr" presetSubtype="0" fill="hold" grpId="0"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anim calcmode="lin" valueType="num">
                                      <p:cBhvr>
                                        <p:cTn id="24" dur="500" fill="hold"/>
                                        <p:tgtEl>
                                          <p:spTgt spid="29"/>
                                        </p:tgtEl>
                                        <p:attrNameLst>
                                          <p:attrName>ppt_x</p:attrName>
                                        </p:attrNameLst>
                                      </p:cBhvr>
                                      <p:tavLst>
                                        <p:tav tm="0">
                                          <p:val>
                                            <p:strVal val="#ppt_x"/>
                                          </p:val>
                                        </p:tav>
                                        <p:tav tm="100000">
                                          <p:val>
                                            <p:strVal val="#ppt_x"/>
                                          </p:val>
                                        </p:tav>
                                      </p:tavLst>
                                    </p:anim>
                                    <p:anim calcmode="lin" valueType="num">
                                      <p:cBhvr>
                                        <p:cTn id="25" dur="500" fill="hold"/>
                                        <p:tgtEl>
                                          <p:spTgt spid="29"/>
                                        </p:tgtEl>
                                        <p:attrNameLst>
                                          <p:attrName>ppt_y</p:attrName>
                                        </p:attrNameLst>
                                      </p:cBhvr>
                                      <p:tavLst>
                                        <p:tav tm="0">
                                          <p:val>
                                            <p:strVal val="#ppt_y+.1"/>
                                          </p:val>
                                        </p:tav>
                                        <p:tav tm="100000">
                                          <p:val>
                                            <p:strVal val="#ppt_y"/>
                                          </p:val>
                                        </p:tav>
                                      </p:tavLst>
                                    </p:anim>
                                  </p:childTnLst>
                                </p:cTn>
                              </p:par>
                            </p:childTnLst>
                          </p:cTn>
                        </p:par>
                        <p:par>
                          <p:cTn id="26" fill="hold">
                            <p:stCondLst>
                              <p:cond delay="1850"/>
                            </p:stCondLst>
                            <p:childTnLst>
                              <p:par>
                                <p:cTn id="27" presetID="6" presetClass="entr" presetSubtype="16"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circle(in)">
                                      <p:cBhvr>
                                        <p:cTn id="29" dur="500"/>
                                        <p:tgtEl>
                                          <p:spTgt spid="25"/>
                                        </p:tgtEl>
                                      </p:cBhvr>
                                    </p:animEffect>
                                  </p:childTnLst>
                                </p:cTn>
                              </p:par>
                            </p:childTnLst>
                          </p:cTn>
                        </p:par>
                        <p:par>
                          <p:cTn id="30" fill="hold">
                            <p:stCondLst>
                              <p:cond delay="2350"/>
                            </p:stCondLst>
                            <p:childTnLst>
                              <p:par>
                                <p:cTn id="31" presetID="53" presetClass="entr" presetSubtype="16" fill="hold" grpId="0" nodeType="after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p:cTn id="33" dur="500" fill="hold"/>
                                        <p:tgtEl>
                                          <p:spTgt spid="24"/>
                                        </p:tgtEl>
                                        <p:attrNameLst>
                                          <p:attrName>ppt_w</p:attrName>
                                        </p:attrNameLst>
                                      </p:cBhvr>
                                      <p:tavLst>
                                        <p:tav tm="0">
                                          <p:val>
                                            <p:fltVal val="0"/>
                                          </p:val>
                                        </p:tav>
                                        <p:tav tm="100000">
                                          <p:val>
                                            <p:strVal val="#ppt_w"/>
                                          </p:val>
                                        </p:tav>
                                      </p:tavLst>
                                    </p:anim>
                                    <p:anim calcmode="lin" valueType="num">
                                      <p:cBhvr>
                                        <p:cTn id="34" dur="500" fill="hold"/>
                                        <p:tgtEl>
                                          <p:spTgt spid="24"/>
                                        </p:tgtEl>
                                        <p:attrNameLst>
                                          <p:attrName>ppt_h</p:attrName>
                                        </p:attrNameLst>
                                      </p:cBhvr>
                                      <p:tavLst>
                                        <p:tav tm="0">
                                          <p:val>
                                            <p:fltVal val="0"/>
                                          </p:val>
                                        </p:tav>
                                        <p:tav tm="100000">
                                          <p:val>
                                            <p:strVal val="#ppt_h"/>
                                          </p:val>
                                        </p:tav>
                                      </p:tavLst>
                                    </p:anim>
                                    <p:animEffect transition="in" filter="fade">
                                      <p:cBhvr>
                                        <p:cTn id="35" dur="500"/>
                                        <p:tgtEl>
                                          <p:spTgt spid="24"/>
                                        </p:tgtEl>
                                      </p:cBhvr>
                                    </p:animEffect>
                                  </p:childTnLst>
                                </p:cTn>
                              </p:par>
                            </p:childTnLst>
                          </p:cTn>
                        </p:par>
                        <p:par>
                          <p:cTn id="36" fill="hold">
                            <p:stCondLst>
                              <p:cond delay="2850"/>
                            </p:stCondLst>
                            <p:childTnLst>
                              <p:par>
                                <p:cTn id="37" presetID="47" presetClass="entr" presetSubtype="0" fill="hold" grpId="0" nodeType="afterEffect">
                                  <p:stCondLst>
                                    <p:cond delay="0"/>
                                  </p:stCondLst>
                                  <p:iterate type="lt">
                                    <p:tmPct val="10000"/>
                                  </p:iterate>
                                  <p:childTnLst>
                                    <p:set>
                                      <p:cBhvr>
                                        <p:cTn id="38" dur="1" fill="hold">
                                          <p:stCondLst>
                                            <p:cond delay="0"/>
                                          </p:stCondLst>
                                        </p:cTn>
                                        <p:tgtEl>
                                          <p:spTgt spid="30">
                                            <p:txEl>
                                              <p:pRg st="0" end="0"/>
                                            </p:txEl>
                                          </p:spTgt>
                                        </p:tgtEl>
                                        <p:attrNameLst>
                                          <p:attrName>style.visibility</p:attrName>
                                        </p:attrNameLst>
                                      </p:cBhvr>
                                      <p:to>
                                        <p:strVal val="visible"/>
                                      </p:to>
                                    </p:set>
                                    <p:animEffect transition="in" filter="fade">
                                      <p:cBhvr>
                                        <p:cTn id="39" dur="250"/>
                                        <p:tgtEl>
                                          <p:spTgt spid="30">
                                            <p:txEl>
                                              <p:pRg st="0" end="0"/>
                                            </p:txEl>
                                          </p:spTgt>
                                        </p:tgtEl>
                                      </p:cBhvr>
                                    </p:animEffect>
                                    <p:anim calcmode="lin" valueType="num">
                                      <p:cBhvr>
                                        <p:cTn id="40" dur="25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41" dur="25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par>
                          <p:cTn id="42" fill="hold">
                            <p:stCondLst>
                              <p:cond delay="3149"/>
                            </p:stCondLst>
                            <p:childTnLst>
                              <p:par>
                                <p:cTn id="43" presetID="42" presetClass="entr" presetSubtype="0" fill="hold" grpId="0" nodeType="after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anim calcmode="lin" valueType="num">
                                      <p:cBhvr>
                                        <p:cTn id="46" dur="500" fill="hold"/>
                                        <p:tgtEl>
                                          <p:spTgt spid="31"/>
                                        </p:tgtEl>
                                        <p:attrNameLst>
                                          <p:attrName>ppt_x</p:attrName>
                                        </p:attrNameLst>
                                      </p:cBhvr>
                                      <p:tavLst>
                                        <p:tav tm="0">
                                          <p:val>
                                            <p:strVal val="#ppt_x"/>
                                          </p:val>
                                        </p:tav>
                                        <p:tav tm="100000">
                                          <p:val>
                                            <p:strVal val="#ppt_x"/>
                                          </p:val>
                                        </p:tav>
                                      </p:tavLst>
                                    </p:anim>
                                    <p:anim calcmode="lin" valueType="num">
                                      <p:cBhvr>
                                        <p:cTn id="47" dur="500" fill="hold"/>
                                        <p:tgtEl>
                                          <p:spTgt spid="31"/>
                                        </p:tgtEl>
                                        <p:attrNameLst>
                                          <p:attrName>ppt_y</p:attrName>
                                        </p:attrNameLst>
                                      </p:cBhvr>
                                      <p:tavLst>
                                        <p:tav tm="0">
                                          <p:val>
                                            <p:strVal val="#ppt_y+.1"/>
                                          </p:val>
                                        </p:tav>
                                        <p:tav tm="100000">
                                          <p:val>
                                            <p:strVal val="#ppt_y"/>
                                          </p:val>
                                        </p:tav>
                                      </p:tavLst>
                                    </p:anim>
                                  </p:childTnLst>
                                </p:cTn>
                              </p:par>
                            </p:childTnLst>
                          </p:cTn>
                        </p:par>
                        <p:par>
                          <p:cTn id="48" fill="hold">
                            <p:stCondLst>
                              <p:cond delay="3649"/>
                            </p:stCondLst>
                            <p:childTnLst>
                              <p:par>
                                <p:cTn id="49" presetID="6" presetClass="entr" presetSubtype="16" fill="hold" grpId="0" nodeType="after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circle(in)">
                                      <p:cBhvr>
                                        <p:cTn id="51" dur="500"/>
                                        <p:tgtEl>
                                          <p:spTgt spid="27"/>
                                        </p:tgtEl>
                                      </p:cBhvr>
                                    </p:animEffect>
                                  </p:childTnLst>
                                </p:cTn>
                              </p:par>
                            </p:childTnLst>
                          </p:cTn>
                        </p:par>
                        <p:par>
                          <p:cTn id="52" fill="hold">
                            <p:stCondLst>
                              <p:cond delay="4149"/>
                            </p:stCondLst>
                            <p:childTnLst>
                              <p:par>
                                <p:cTn id="53" presetID="53" presetClass="entr" presetSubtype="16" fill="hold" grpId="0" nodeType="after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p:cTn id="55" dur="500" fill="hold"/>
                                        <p:tgtEl>
                                          <p:spTgt spid="23"/>
                                        </p:tgtEl>
                                        <p:attrNameLst>
                                          <p:attrName>ppt_w</p:attrName>
                                        </p:attrNameLst>
                                      </p:cBhvr>
                                      <p:tavLst>
                                        <p:tav tm="0">
                                          <p:val>
                                            <p:fltVal val="0"/>
                                          </p:val>
                                        </p:tav>
                                        <p:tav tm="100000">
                                          <p:val>
                                            <p:strVal val="#ppt_w"/>
                                          </p:val>
                                        </p:tav>
                                      </p:tavLst>
                                    </p:anim>
                                    <p:anim calcmode="lin" valueType="num">
                                      <p:cBhvr>
                                        <p:cTn id="56" dur="500" fill="hold"/>
                                        <p:tgtEl>
                                          <p:spTgt spid="23"/>
                                        </p:tgtEl>
                                        <p:attrNameLst>
                                          <p:attrName>ppt_h</p:attrName>
                                        </p:attrNameLst>
                                      </p:cBhvr>
                                      <p:tavLst>
                                        <p:tav tm="0">
                                          <p:val>
                                            <p:fltVal val="0"/>
                                          </p:val>
                                        </p:tav>
                                        <p:tav tm="100000">
                                          <p:val>
                                            <p:strVal val="#ppt_h"/>
                                          </p:val>
                                        </p:tav>
                                      </p:tavLst>
                                    </p:anim>
                                    <p:animEffect transition="in" filter="fade">
                                      <p:cBhvr>
                                        <p:cTn id="57" dur="500"/>
                                        <p:tgtEl>
                                          <p:spTgt spid="23"/>
                                        </p:tgtEl>
                                      </p:cBhvr>
                                    </p:animEffect>
                                  </p:childTnLst>
                                </p:cTn>
                              </p:par>
                            </p:childTnLst>
                          </p:cTn>
                        </p:par>
                        <p:par>
                          <p:cTn id="58" fill="hold">
                            <p:stCondLst>
                              <p:cond delay="4649"/>
                            </p:stCondLst>
                            <p:childTnLst>
                              <p:par>
                                <p:cTn id="59" presetID="47" presetClass="entr" presetSubtype="0" fill="hold" grpId="0" nodeType="afterEffect">
                                  <p:stCondLst>
                                    <p:cond delay="0"/>
                                  </p:stCondLst>
                                  <p:iterate type="lt">
                                    <p:tmPct val="10000"/>
                                  </p:iterate>
                                  <p:childTnLst>
                                    <p:set>
                                      <p:cBhvr>
                                        <p:cTn id="60" dur="1" fill="hold">
                                          <p:stCondLst>
                                            <p:cond delay="0"/>
                                          </p:stCondLst>
                                        </p:cTn>
                                        <p:tgtEl>
                                          <p:spTgt spid="32">
                                            <p:txEl>
                                              <p:pRg st="0" end="0"/>
                                            </p:txEl>
                                          </p:spTgt>
                                        </p:tgtEl>
                                        <p:attrNameLst>
                                          <p:attrName>style.visibility</p:attrName>
                                        </p:attrNameLst>
                                      </p:cBhvr>
                                      <p:to>
                                        <p:strVal val="visible"/>
                                      </p:to>
                                    </p:set>
                                    <p:animEffect transition="in" filter="fade">
                                      <p:cBhvr>
                                        <p:cTn id="61" dur="250"/>
                                        <p:tgtEl>
                                          <p:spTgt spid="32">
                                            <p:txEl>
                                              <p:pRg st="0" end="0"/>
                                            </p:txEl>
                                          </p:spTgt>
                                        </p:tgtEl>
                                      </p:cBhvr>
                                    </p:animEffect>
                                    <p:anim calcmode="lin" valueType="num">
                                      <p:cBhvr>
                                        <p:cTn id="62" dur="25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63" dur="250" fill="hold"/>
                                        <p:tgtEl>
                                          <p:spTgt spid="32">
                                            <p:txEl>
                                              <p:pRg st="0" end="0"/>
                                            </p:txEl>
                                          </p:spTgt>
                                        </p:tgtEl>
                                        <p:attrNameLst>
                                          <p:attrName>ppt_y</p:attrName>
                                        </p:attrNameLst>
                                      </p:cBhvr>
                                      <p:tavLst>
                                        <p:tav tm="0">
                                          <p:val>
                                            <p:strVal val="#ppt_y-.1"/>
                                          </p:val>
                                        </p:tav>
                                        <p:tav tm="100000">
                                          <p:val>
                                            <p:strVal val="#ppt_y"/>
                                          </p:val>
                                        </p:tav>
                                      </p:tavLst>
                                    </p:anim>
                                  </p:childTnLst>
                                </p:cTn>
                              </p:par>
                            </p:childTnLst>
                          </p:cTn>
                        </p:par>
                        <p:par>
                          <p:cTn id="64" fill="hold">
                            <p:stCondLst>
                              <p:cond delay="5074"/>
                            </p:stCondLst>
                            <p:childTnLst>
                              <p:par>
                                <p:cTn id="65" presetID="42" presetClass="entr" presetSubtype="0" fill="hold" grpId="0" nodeType="after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500"/>
                                        <p:tgtEl>
                                          <p:spTgt spid="33"/>
                                        </p:tgtEl>
                                      </p:cBhvr>
                                    </p:animEffect>
                                    <p:anim calcmode="lin" valueType="num">
                                      <p:cBhvr>
                                        <p:cTn id="68" dur="500" fill="hold"/>
                                        <p:tgtEl>
                                          <p:spTgt spid="33"/>
                                        </p:tgtEl>
                                        <p:attrNameLst>
                                          <p:attrName>ppt_x</p:attrName>
                                        </p:attrNameLst>
                                      </p:cBhvr>
                                      <p:tavLst>
                                        <p:tav tm="0">
                                          <p:val>
                                            <p:strVal val="#ppt_x"/>
                                          </p:val>
                                        </p:tav>
                                        <p:tav tm="100000">
                                          <p:val>
                                            <p:strVal val="#ppt_x"/>
                                          </p:val>
                                        </p:tav>
                                      </p:tavLst>
                                    </p:anim>
                                    <p:anim calcmode="lin" valueType="num">
                                      <p:cBhvr>
                                        <p:cTn id="69" dur="5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build="p"/>
      <p:bldP spid="29" grpId="0"/>
      <p:bldP spid="30" grpId="0" build="p"/>
      <p:bldP spid="31" grpId="0"/>
      <p:bldP spid="32" grpId="0" build="p"/>
      <p:bldP spid="3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666202" y="2681374"/>
            <a:ext cx="4858327" cy="18103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666836" y="3450572"/>
            <a:ext cx="3430155" cy="1041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5327294" y="1413251"/>
            <a:ext cx="2341393" cy="2215991"/>
          </a:xfrm>
          <a:prstGeom prst="rect">
            <a:avLst/>
          </a:prstGeom>
          <a:noFill/>
        </p:spPr>
        <p:txBody>
          <a:bodyPr wrap="square" rtlCol="0">
            <a:spAutoFit/>
          </a:bodyPr>
          <a:lstStyle/>
          <a:p>
            <a:r>
              <a:rPr lang="en-US" altLang="zh-CN" sz="13800" b="1" dirty="0">
                <a:latin typeface="Open Sans" panose="020B0606030504020204" pitchFamily="34" charset="0"/>
                <a:ea typeface="Open Sans" panose="020B0606030504020204" pitchFamily="34" charset="0"/>
                <a:cs typeface="Open Sans" panose="020B0606030504020204" pitchFamily="34" charset="0"/>
              </a:rPr>
              <a:t>02</a:t>
            </a:r>
            <a:endParaRPr lang="zh-CN" altLang="en-US" sz="13800" b="1" dirty="0">
              <a:latin typeface="Open Sans" panose="020B0606030504020204" pitchFamily="34" charset="0"/>
              <a:cs typeface="Open Sans" panose="020B0606030504020204" pitchFamily="34" charset="0"/>
            </a:endParaRPr>
          </a:p>
        </p:txBody>
      </p:sp>
      <p:sp>
        <p:nvSpPr>
          <p:cNvPr id="20" name="矩形 19"/>
          <p:cNvSpPr/>
          <p:nvPr/>
        </p:nvSpPr>
        <p:spPr>
          <a:xfrm>
            <a:off x="3583709" y="3177309"/>
            <a:ext cx="4858327" cy="18103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4353560" y="3295650"/>
            <a:ext cx="3486150" cy="829945"/>
          </a:xfrm>
          <a:prstGeom prst="rect">
            <a:avLst/>
          </a:prstGeom>
          <a:noFill/>
        </p:spPr>
        <p:txBody>
          <a:bodyPr wrap="square" rtlCol="0">
            <a:spAutoFit/>
          </a:bodyPr>
          <a:lstStyle/>
          <a:p>
            <a:pPr algn="ct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项目背景设计框架</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r>
              <a:rPr lang="zh-CN" altLang="en-US" sz="2400" b="1" dirty="0" smtClean="0">
                <a:solidFill>
                  <a:schemeClr val="tx1">
                    <a:lumMod val="85000"/>
                    <a:lumOff val="15000"/>
                  </a:schemeClr>
                </a:solidFill>
                <a:latin typeface="微软雅黑" panose="020B0503020204020204" pitchFamily="34" charset="-122"/>
                <a:ea typeface="微软雅黑" panose="020B0503020204020204" pitchFamily="34" charset="-122"/>
              </a:rPr>
              <a:t>及主要功能</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2" name="矩形 21"/>
          <p:cNvSpPr/>
          <p:nvPr/>
        </p:nvSpPr>
        <p:spPr>
          <a:xfrm>
            <a:off x="4729296" y="1734613"/>
            <a:ext cx="2733408" cy="291666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5029479" y="3096998"/>
            <a:ext cx="2513635" cy="1642858"/>
            <a:chOff x="6501056" y="2340604"/>
            <a:chExt cx="2513635" cy="1642858"/>
          </a:xfrm>
        </p:grpSpPr>
        <p:cxnSp>
          <p:nvCxnSpPr>
            <p:cNvPr id="24" name="直接连接符 23"/>
            <p:cNvCxnSpPr/>
            <p:nvPr/>
          </p:nvCxnSpPr>
          <p:spPr>
            <a:xfrm>
              <a:off x="9014691" y="2340604"/>
              <a:ext cx="0" cy="1642858"/>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25" name="直接连接符 24"/>
            <p:cNvCxnSpPr/>
            <p:nvPr/>
          </p:nvCxnSpPr>
          <p:spPr>
            <a:xfrm flipH="1">
              <a:off x="6501056" y="3983462"/>
              <a:ext cx="2513635" cy="0"/>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circle(in)">
                                      <p:cBhvr>
                                        <p:cTn id="7" dur="500"/>
                                        <p:tgtEl>
                                          <p:spTgt spid="2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1000"/>
                                        <p:tgtEl>
                                          <p:spTgt spid="19"/>
                                        </p:tgtEl>
                                      </p:cBhvr>
                                    </p:animEffect>
                                    <p:anim calcmode="lin" valueType="num">
                                      <p:cBhvr>
                                        <p:cTn id="12" dur="1000" fill="hold"/>
                                        <p:tgtEl>
                                          <p:spTgt spid="19"/>
                                        </p:tgtEl>
                                        <p:attrNameLst>
                                          <p:attrName>ppt_x</p:attrName>
                                        </p:attrNameLst>
                                      </p:cBhvr>
                                      <p:tavLst>
                                        <p:tav tm="0">
                                          <p:val>
                                            <p:strVal val="#ppt_x"/>
                                          </p:val>
                                        </p:tav>
                                        <p:tav tm="100000">
                                          <p:val>
                                            <p:strVal val="#ppt_x"/>
                                          </p:val>
                                        </p:tav>
                                      </p:tavLst>
                                    </p:anim>
                                    <p:anim calcmode="lin" valueType="num">
                                      <p:cBhvr>
                                        <p:cTn id="13" dur="1000" fill="hold"/>
                                        <p:tgtEl>
                                          <p:spTgt spid="19"/>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par>
                          <p:cTn id="18" fill="hold">
                            <p:stCondLst>
                              <p:cond delay="2000"/>
                            </p:stCondLst>
                            <p:childTnLst>
                              <p:par>
                                <p:cTn id="19" presetID="6" presetClass="entr" presetSubtype="16"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circle(in)">
                                      <p:cBhvr>
                                        <p:cTn id="2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文本框 45"/>
          <p:cNvSpPr txBox="1"/>
          <p:nvPr/>
        </p:nvSpPr>
        <p:spPr>
          <a:xfrm>
            <a:off x="4481830" y="933450"/>
            <a:ext cx="3228340" cy="706755"/>
          </a:xfrm>
          <a:prstGeom prst="rect">
            <a:avLst/>
          </a:prstGeom>
          <a:noFill/>
        </p:spPr>
        <p:txBody>
          <a:bodyPr wrap="square" rtlCol="0">
            <a:spAutoFit/>
          </a:bodyPr>
          <a:lstStyle/>
          <a:p>
            <a:pPr algn="ctr"/>
            <a:r>
              <a:rPr lang="zh-CN" altLang="en-US" sz="4000" b="1" dirty="0">
                <a:solidFill>
                  <a:schemeClr val="tx1">
                    <a:lumMod val="85000"/>
                    <a:lumOff val="15000"/>
                  </a:schemeClr>
                </a:solidFill>
                <a:latin typeface="华文隶书" panose="02010800040101010101" charset="-122"/>
                <a:ea typeface="华文隶书" panose="02010800040101010101" charset="-122"/>
              </a:rPr>
              <a:t>主要功能</a:t>
            </a:r>
            <a:endParaRPr lang="zh-CN" altLang="en-US" sz="4000" b="1" dirty="0">
              <a:solidFill>
                <a:schemeClr val="tx1">
                  <a:lumMod val="85000"/>
                  <a:lumOff val="15000"/>
                </a:schemeClr>
              </a:solidFill>
              <a:latin typeface="华文隶书" panose="02010800040101010101" charset="-122"/>
              <a:ea typeface="华文隶书" panose="02010800040101010101" charset="-122"/>
            </a:endParaRPr>
          </a:p>
        </p:txBody>
      </p:sp>
      <p:sp>
        <p:nvSpPr>
          <p:cNvPr id="48" name="矩形 47"/>
          <p:cNvSpPr/>
          <p:nvPr/>
        </p:nvSpPr>
        <p:spPr>
          <a:xfrm>
            <a:off x="1242695" y="1889760"/>
            <a:ext cx="9930765" cy="2954655"/>
          </a:xfrm>
          <a:prstGeom prst="rect">
            <a:avLst/>
          </a:prstGeom>
        </p:spPr>
        <p:txBody>
          <a:bodyPr wrap="square">
            <a:spAutoFit/>
          </a:bodyPr>
          <a:lstStyle/>
          <a:p>
            <a:pPr algn="l" fontAlgn="auto">
              <a:lnSpc>
                <a:spcPct val="150000"/>
              </a:lnSpc>
              <a:buClr>
                <a:srgbClr val="E24848"/>
              </a:buClr>
            </a:pPr>
            <a:r>
              <a:rPr lang="en-US" altLang="zh-CN" sz="2800" noProof="1">
                <a:solidFill>
                  <a:schemeClr val="bg1">
                    <a:lumMod val="50000"/>
                  </a:schemeClr>
                </a:solidFill>
                <a:latin typeface="Calibri Light" panose="020F0302020204030204" pitchFamily="34" charset="0"/>
                <a:cs typeface="Arial" panose="020B0604020202020204" pitchFamily="34" charset="0"/>
              </a:rPr>
              <a:t>        </a:t>
            </a:r>
            <a:r>
              <a:rPr lang="en-US" altLang="zh-CN" sz="2400" noProof="1">
                <a:solidFill>
                  <a:schemeClr val="bg1">
                    <a:lumMod val="50000"/>
                  </a:schemeClr>
                </a:solidFill>
                <a:latin typeface="Calibri Light" panose="020F0302020204030204" pitchFamily="34" charset="0"/>
                <a:cs typeface="Arial" panose="020B0604020202020204" pitchFamily="34" charset="0"/>
              </a:rPr>
              <a:t>项目主要功能包括构建地图与移动元素以创造构建游戏界面与主菜单界面，输出文字与特殊字符以构建游戏中的元素，在主菜单页面及独立游戏结束与开始页面设置选项以供玩家自主选择，进入不同结局及重新开始的选择设置。</a:t>
            </a:r>
            <a:endParaRPr lang="en-US" altLang="zh-CN" sz="2400" noProof="1">
              <a:solidFill>
                <a:schemeClr val="bg1">
                  <a:lumMod val="50000"/>
                </a:schemeClr>
              </a:solidFill>
              <a:latin typeface="Calibri Light" panose="020F0302020204030204" pitchFamily="34" charset="0"/>
              <a:cs typeface="Arial" panose="020B0604020202020204" pitchFamily="34" charset="0"/>
            </a:endParaRPr>
          </a:p>
          <a:p>
            <a:pPr algn="l" fontAlgn="auto">
              <a:lnSpc>
                <a:spcPct val="150000"/>
              </a:lnSpc>
              <a:buClr>
                <a:srgbClr val="E24848"/>
              </a:buClr>
            </a:pPr>
            <a:r>
              <a:rPr lang="en-US" altLang="zh-CN" sz="2400" noProof="1">
                <a:solidFill>
                  <a:schemeClr val="bg1">
                    <a:lumMod val="50000"/>
                  </a:schemeClr>
                </a:solidFill>
                <a:latin typeface="Calibri Light" panose="020F0302020204030204" pitchFamily="34" charset="0"/>
                <a:cs typeface="Arial" panose="020B0604020202020204" pitchFamily="34" charset="0"/>
              </a:rPr>
              <a:t>         </a:t>
            </a:r>
            <a:r>
              <a:rPr lang="en-US" altLang="zh-CN" sz="2400" noProof="1" smtClean="0">
                <a:solidFill>
                  <a:schemeClr val="bg1">
                    <a:lumMod val="50000"/>
                  </a:schemeClr>
                </a:solidFill>
                <a:latin typeface="Calibri Light" panose="020F0302020204030204" pitchFamily="34" charset="0"/>
                <a:cs typeface="Arial" panose="020B0604020202020204" pitchFamily="34" charset="0"/>
              </a:rPr>
              <a:t>整个项目由</a:t>
            </a:r>
            <a:r>
              <a:rPr lang="zh-CN" altLang="en-US" sz="2400" noProof="1">
                <a:solidFill>
                  <a:schemeClr val="bg1">
                    <a:lumMod val="50000"/>
                  </a:schemeClr>
                </a:solidFill>
                <a:latin typeface="Calibri Light" panose="020F0302020204030204" pitchFamily="34" charset="0"/>
                <a:cs typeface="Arial" panose="020B0604020202020204" pitchFamily="34" charset="0"/>
              </a:rPr>
              <a:t>主菜</a:t>
            </a:r>
            <a:r>
              <a:rPr lang="zh-CN" altLang="en-US" sz="2400" noProof="1" smtClean="0">
                <a:solidFill>
                  <a:schemeClr val="bg1">
                    <a:lumMod val="50000"/>
                  </a:schemeClr>
                </a:solidFill>
                <a:latin typeface="Calibri Light" panose="020F0302020204030204" pitchFamily="34" charset="0"/>
                <a:cs typeface="Arial" panose="020B0604020202020204" pitchFamily="34" charset="0"/>
              </a:rPr>
              <a:t>单、子菜单、</a:t>
            </a:r>
            <a:r>
              <a:rPr lang="en-US" altLang="zh-CN" sz="2400" noProof="1" smtClean="0">
                <a:solidFill>
                  <a:schemeClr val="bg1">
                    <a:lumMod val="50000"/>
                  </a:schemeClr>
                </a:solidFill>
                <a:latin typeface="Calibri Light" panose="020F0302020204030204" pitchFamily="34" charset="0"/>
                <a:cs typeface="Arial" panose="020B0604020202020204" pitchFamily="34" charset="0"/>
              </a:rPr>
              <a:t>两个独立游戏</a:t>
            </a:r>
            <a:r>
              <a:rPr lang="zh-CN" altLang="en-US" sz="2400" noProof="1" smtClean="0">
                <a:solidFill>
                  <a:schemeClr val="bg1">
                    <a:lumMod val="50000"/>
                  </a:schemeClr>
                </a:solidFill>
                <a:latin typeface="Calibri Light" panose="020F0302020204030204" pitchFamily="34" charset="0"/>
                <a:cs typeface="Arial" panose="020B0604020202020204" pitchFamily="34" charset="0"/>
              </a:rPr>
              <a:t>及结束页面</a:t>
            </a:r>
            <a:r>
              <a:rPr lang="en-US" altLang="zh-CN" sz="2400" noProof="1" smtClean="0">
                <a:solidFill>
                  <a:schemeClr val="bg1">
                    <a:lumMod val="50000"/>
                  </a:schemeClr>
                </a:solidFill>
                <a:latin typeface="Calibri Light" panose="020F0302020204030204" pitchFamily="34" charset="0"/>
                <a:cs typeface="Arial" panose="020B0604020202020204" pitchFamily="34" charset="0"/>
              </a:rPr>
              <a:t>组成</a:t>
            </a:r>
            <a:r>
              <a:rPr lang="zh-CN" altLang="en-US" sz="2400" noProof="1" smtClean="0">
                <a:solidFill>
                  <a:schemeClr val="bg1">
                    <a:lumMod val="50000"/>
                  </a:schemeClr>
                </a:solidFill>
                <a:latin typeface="Calibri Light" panose="020F0302020204030204" pitchFamily="34" charset="0"/>
                <a:cs typeface="Arial" panose="020B0604020202020204" pitchFamily="34" charset="0"/>
              </a:rPr>
              <a:t>。</a:t>
            </a:r>
            <a:endParaRPr lang="en-US" altLang="zh-CN" sz="2400" noProof="1">
              <a:solidFill>
                <a:schemeClr val="bg1">
                  <a:lumMod val="50000"/>
                </a:schemeClr>
              </a:solidFill>
              <a:latin typeface="Calibri Light" panose="020F0302020204030204" pitchFamily="34" charset="0"/>
              <a:cs typeface="Arial" panose="020B0604020202020204" pitchFamily="34" charset="0"/>
            </a:endParaRPr>
          </a:p>
        </p:txBody>
      </p:sp>
      <p:sp>
        <p:nvSpPr>
          <p:cNvPr id="2" name="直角三角形 1"/>
          <p:cNvSpPr/>
          <p:nvPr/>
        </p:nvSpPr>
        <p:spPr>
          <a:xfrm>
            <a:off x="0" y="5686425"/>
            <a:ext cx="1266190" cy="1171575"/>
          </a:xfrm>
          <a:prstGeom prst="r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 name="直角三角形 2"/>
          <p:cNvSpPr/>
          <p:nvPr/>
        </p:nvSpPr>
        <p:spPr>
          <a:xfrm flipH="1" flipV="1">
            <a:off x="11479530" y="0"/>
            <a:ext cx="712470" cy="696595"/>
          </a:xfrm>
          <a:prstGeom prst="r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anim calcmode="lin" valueType="num">
                                      <p:cBhvr>
                                        <p:cTn id="8" dur="500" fill="hold"/>
                                        <p:tgtEl>
                                          <p:spTgt spid="48"/>
                                        </p:tgtEl>
                                        <p:attrNameLst>
                                          <p:attrName>ppt_x</p:attrName>
                                        </p:attrNameLst>
                                      </p:cBhvr>
                                      <p:tavLst>
                                        <p:tav tm="0">
                                          <p:val>
                                            <p:strVal val="#ppt_x"/>
                                          </p:val>
                                        </p:tav>
                                        <p:tav tm="100000">
                                          <p:val>
                                            <p:strVal val="#ppt_x"/>
                                          </p:val>
                                        </p:tav>
                                      </p:tavLst>
                                    </p:anim>
                                    <p:anim calcmode="lin" valueType="num">
                                      <p:cBhvr>
                                        <p:cTn id="9" dur="5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bg2"/>
            </a:gs>
            <a:gs pos="0">
              <a:srgbClr val="E6E6E6"/>
            </a:gs>
            <a:gs pos="100000">
              <a:schemeClr val="bg1">
                <a:lumMod val="50000"/>
              </a:schemeClr>
            </a:gs>
            <a:gs pos="92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12" name="矩形 11"/>
          <p:cNvSpPr/>
          <p:nvPr/>
        </p:nvSpPr>
        <p:spPr>
          <a:xfrm>
            <a:off x="7924800" y="1385454"/>
            <a:ext cx="4267200" cy="40514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70"/>
          <p:cNvSpPr>
            <a:spLocks noChangeArrowheads="1"/>
          </p:cNvSpPr>
          <p:nvPr/>
        </p:nvSpPr>
        <p:spPr bwMode="auto">
          <a:xfrm>
            <a:off x="900981" y="336598"/>
            <a:ext cx="10726446" cy="618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nSpc>
                <a:spcPct val="150000"/>
              </a:lnSpc>
              <a:buClr>
                <a:srgbClr val="E24848"/>
              </a:buClr>
            </a:pPr>
            <a:r>
              <a:rPr lang="en-US" altLang="zh-CN" sz="2400" dirty="0" smtClean="0">
                <a:solidFill>
                  <a:schemeClr val="bg1">
                    <a:lumMod val="50000"/>
                  </a:schemeClr>
                </a:solidFill>
                <a:latin typeface="Calibri Light" panose="020F0302020204030204" pitchFamily="34" charset="0"/>
                <a:cs typeface="Arial" panose="020B0604020202020204" pitchFamily="34" charset="0"/>
                <a:sym typeface="+mn-ea"/>
              </a:rPr>
              <a:t>         </a:t>
            </a:r>
            <a:r>
              <a:rPr lang="en-US" altLang="zh-CN" sz="2400" dirty="0" err="1" smtClean="0">
                <a:solidFill>
                  <a:schemeClr val="bg1">
                    <a:lumMod val="50000"/>
                  </a:schemeClr>
                </a:solidFill>
                <a:latin typeface="Calibri Light" panose="020F0302020204030204" pitchFamily="34" charset="0"/>
                <a:cs typeface="Arial" panose="020B0604020202020204" pitchFamily="34" charset="0"/>
                <a:sym typeface="+mn-ea"/>
              </a:rPr>
              <a:t>贪吃蛇游戏</a:t>
            </a:r>
            <a:r>
              <a:rPr lang="en-US" altLang="zh-CN" sz="2400" dirty="0" err="1">
                <a:solidFill>
                  <a:schemeClr val="bg1">
                    <a:lumMod val="50000"/>
                  </a:schemeClr>
                </a:solidFill>
                <a:latin typeface="Calibri Light" panose="020F0302020204030204" pitchFamily="34" charset="0"/>
                <a:cs typeface="Arial" panose="020B0604020202020204" pitchFamily="34" charset="0"/>
                <a:sym typeface="+mn-ea"/>
              </a:rPr>
              <a:t>，此子项目下设两个游戏模式：</a:t>
            </a:r>
            <a:r>
              <a:rPr lang="en-US" altLang="zh-CN" sz="2400" dirty="0" err="1" smtClean="0">
                <a:solidFill>
                  <a:schemeClr val="bg1">
                    <a:lumMod val="50000"/>
                  </a:schemeClr>
                </a:solidFill>
                <a:latin typeface="Calibri Light" panose="020F0302020204030204" pitchFamily="34" charset="0"/>
                <a:cs typeface="Arial" panose="020B0604020202020204" pitchFamily="34" charset="0"/>
                <a:sym typeface="+mn-ea"/>
              </a:rPr>
              <a:t>单人模式和双人模式</a:t>
            </a:r>
            <a:r>
              <a:rPr lang="zh-CN" altLang="en-US" sz="2400" dirty="0" smtClean="0">
                <a:solidFill>
                  <a:schemeClr val="bg1">
                    <a:lumMod val="50000"/>
                  </a:schemeClr>
                </a:solidFill>
                <a:latin typeface="Calibri Light" panose="020F0302020204030204" pitchFamily="34" charset="0"/>
                <a:cs typeface="Arial" panose="020B0604020202020204" pitchFamily="34" charset="0"/>
                <a:sym typeface="+mn-ea"/>
              </a:rPr>
              <a:t>。需要由子菜单</a:t>
            </a:r>
            <a:r>
              <a:rPr lang="zh-CN" altLang="en-US" sz="2400" dirty="0">
                <a:solidFill>
                  <a:schemeClr val="bg1">
                    <a:lumMod val="50000"/>
                  </a:schemeClr>
                </a:solidFill>
                <a:latin typeface="Calibri Light" panose="020F0302020204030204" pitchFamily="34" charset="0"/>
                <a:cs typeface="Arial" panose="020B0604020202020204" pitchFamily="34" charset="0"/>
                <a:sym typeface="+mn-ea"/>
              </a:rPr>
              <a:t>跳</a:t>
            </a:r>
            <a:r>
              <a:rPr lang="zh-CN" altLang="en-US" sz="2400" dirty="0" smtClean="0">
                <a:solidFill>
                  <a:schemeClr val="bg1">
                    <a:lumMod val="50000"/>
                  </a:schemeClr>
                </a:solidFill>
                <a:latin typeface="Calibri Light" panose="020F0302020204030204" pitchFamily="34" charset="0"/>
                <a:cs typeface="Arial" panose="020B0604020202020204" pitchFamily="34" charset="0"/>
                <a:sym typeface="+mn-ea"/>
              </a:rPr>
              <a:t>转到两个游戏模式，要考虑到子菜单页面的设计和打印。单人模式需要考虑到对地图、蛇体、随机金币的设计，地图的构建需要用到数组来构造坐标，以方便在后面可以直接用坐标来定义，其中蛇体的运动利用数组及指针，分别储存蛇头和蛇尾。随即金币的产生需要用到随机生成函数及清屏操作，但考虑到每一次清屏都会影响画面呈现效果，所以要引进隐藏光标函数以保持画面的稳定。还要设计后台的分数计算，到达分数即停止游戏。</a:t>
            </a:r>
            <a:endParaRPr lang="en-US" altLang="zh-CN" sz="2400" dirty="0" smtClean="0">
              <a:solidFill>
                <a:schemeClr val="bg1">
                  <a:lumMod val="50000"/>
                </a:schemeClr>
              </a:solidFill>
              <a:latin typeface="Calibri Light" panose="020F0302020204030204" pitchFamily="34" charset="0"/>
              <a:cs typeface="Arial" panose="020B0604020202020204" pitchFamily="34" charset="0"/>
              <a:sym typeface="+mn-ea"/>
            </a:endParaRPr>
          </a:p>
          <a:p>
            <a:pPr>
              <a:lnSpc>
                <a:spcPct val="150000"/>
              </a:lnSpc>
              <a:buClr>
                <a:srgbClr val="E24848"/>
              </a:buClr>
            </a:pPr>
            <a:r>
              <a:rPr lang="en-US" altLang="zh-CN" sz="2400" dirty="0">
                <a:solidFill>
                  <a:schemeClr val="bg1">
                    <a:lumMod val="50000"/>
                  </a:schemeClr>
                </a:solidFill>
                <a:latin typeface="Calibri Light" panose="020F0302020204030204" pitchFamily="34" charset="0"/>
                <a:cs typeface="Arial" panose="020B0604020202020204" pitchFamily="34" charset="0"/>
                <a:sym typeface="+mn-ea"/>
              </a:rPr>
              <a:t> </a:t>
            </a:r>
            <a:r>
              <a:rPr lang="en-US" altLang="zh-CN" sz="2400" dirty="0" smtClean="0">
                <a:solidFill>
                  <a:schemeClr val="bg1">
                    <a:lumMod val="50000"/>
                  </a:schemeClr>
                </a:solidFill>
                <a:latin typeface="Calibri Light" panose="020F0302020204030204" pitchFamily="34" charset="0"/>
                <a:cs typeface="Arial" panose="020B0604020202020204" pitchFamily="34" charset="0"/>
                <a:sym typeface="+mn-ea"/>
              </a:rPr>
              <a:t>         </a:t>
            </a:r>
            <a:r>
              <a:rPr lang="zh-CN" altLang="en-US" sz="2400" dirty="0" smtClean="0">
                <a:solidFill>
                  <a:schemeClr val="bg1">
                    <a:lumMod val="50000"/>
                  </a:schemeClr>
                </a:solidFill>
                <a:latin typeface="Calibri Light" panose="020F0302020204030204" pitchFamily="34" charset="0"/>
                <a:cs typeface="Arial" panose="020B0604020202020204" pitchFamily="34" charset="0"/>
                <a:sym typeface="+mn-ea"/>
              </a:rPr>
              <a:t>双人模式除了以上的设计，由于规则的创新，在游戏界面上设置随机障碍物，在蛇撞墙之后需要蛇头方向调转，及后台分数的统计</a:t>
            </a:r>
            <a:r>
              <a:rPr lang="zh-CN" altLang="en-US" sz="2400" smtClean="0">
                <a:solidFill>
                  <a:schemeClr val="bg1">
                    <a:lumMod val="50000"/>
                  </a:schemeClr>
                </a:solidFill>
                <a:latin typeface="Calibri Light" panose="020F0302020204030204" pitchFamily="34" charset="0"/>
                <a:cs typeface="Arial" panose="020B0604020202020204" pitchFamily="34" charset="0"/>
                <a:sym typeface="+mn-ea"/>
              </a:rPr>
              <a:t>，</a:t>
            </a:r>
            <a:r>
              <a:rPr lang="zh-CN" altLang="en-US" sz="2400" smtClean="0">
                <a:solidFill>
                  <a:schemeClr val="bg1">
                    <a:lumMod val="50000"/>
                  </a:schemeClr>
                </a:solidFill>
                <a:latin typeface="Calibri Light" panose="020F0302020204030204" pitchFamily="34" charset="0"/>
                <a:cs typeface="Arial" panose="020B0604020202020204" pitchFamily="34" charset="0"/>
                <a:sym typeface="+mn-ea"/>
              </a:rPr>
              <a:t>当</a:t>
            </a:r>
            <a:r>
              <a:rPr lang="zh-CN" altLang="en-US" sz="2400">
                <a:solidFill>
                  <a:schemeClr val="bg1">
                    <a:lumMod val="50000"/>
                  </a:schemeClr>
                </a:solidFill>
                <a:latin typeface="Calibri Light" panose="020F0302020204030204" pitchFamily="34" charset="0"/>
                <a:cs typeface="Arial" panose="020B0604020202020204" pitchFamily="34" charset="0"/>
                <a:sym typeface="+mn-ea"/>
              </a:rPr>
              <a:t>蛇</a:t>
            </a:r>
            <a:r>
              <a:rPr lang="zh-CN" altLang="en-US" sz="2400" smtClean="0">
                <a:solidFill>
                  <a:schemeClr val="bg1">
                    <a:lumMod val="50000"/>
                  </a:schemeClr>
                </a:solidFill>
                <a:latin typeface="Calibri Light" panose="020F0302020204030204" pitchFamily="34" charset="0"/>
                <a:cs typeface="Arial" panose="020B0604020202020204" pitchFamily="34" charset="0"/>
                <a:sym typeface="+mn-ea"/>
              </a:rPr>
              <a:t>身长小于</a:t>
            </a:r>
            <a:r>
              <a:rPr lang="en-US" altLang="zh-CN" sz="2400" dirty="0" smtClean="0">
                <a:solidFill>
                  <a:schemeClr val="bg1">
                    <a:lumMod val="50000"/>
                  </a:schemeClr>
                </a:solidFill>
                <a:latin typeface="Calibri Light" panose="020F0302020204030204" pitchFamily="34" charset="0"/>
                <a:cs typeface="Arial" panose="020B0604020202020204" pitchFamily="34" charset="0"/>
                <a:sym typeface="+mn-ea"/>
              </a:rPr>
              <a:t>0</a:t>
            </a:r>
            <a:r>
              <a:rPr lang="zh-CN" altLang="en-US" sz="2400" dirty="0" smtClean="0">
                <a:solidFill>
                  <a:schemeClr val="bg1">
                    <a:lumMod val="50000"/>
                  </a:schemeClr>
                </a:solidFill>
                <a:latin typeface="Calibri Light" panose="020F0302020204030204" pitchFamily="34" charset="0"/>
                <a:cs typeface="Arial" panose="020B0604020202020204" pitchFamily="34" charset="0"/>
                <a:sym typeface="+mn-ea"/>
              </a:rPr>
              <a:t>时，即游戏结束。</a:t>
            </a:r>
            <a:endParaRPr lang="en-US" altLang="zh-CN" sz="2400" dirty="0" smtClean="0">
              <a:solidFill>
                <a:schemeClr val="bg1">
                  <a:lumMod val="50000"/>
                </a:schemeClr>
              </a:solidFill>
              <a:latin typeface="Calibri Light" panose="020F0302020204030204" pitchFamily="34" charset="0"/>
              <a:cs typeface="Arial" panose="020B0604020202020204" pitchFamily="34" charset="0"/>
              <a:sym typeface="+mn-ea"/>
            </a:endParaRPr>
          </a:p>
          <a:p>
            <a:pPr>
              <a:lnSpc>
                <a:spcPct val="150000"/>
              </a:lnSpc>
              <a:buClr>
                <a:srgbClr val="E24848"/>
              </a:buClr>
            </a:pPr>
            <a:r>
              <a:rPr lang="en-US" altLang="zh-CN" sz="2400" dirty="0" smtClean="0">
                <a:solidFill>
                  <a:schemeClr val="bg1">
                    <a:lumMod val="50000"/>
                  </a:schemeClr>
                </a:solidFill>
                <a:latin typeface="Calibri Light" panose="020F0302020204030204" pitchFamily="34" charset="0"/>
                <a:cs typeface="Arial" panose="020B0604020202020204" pitchFamily="34" charset="0"/>
                <a:sym typeface="+mn-ea"/>
              </a:rPr>
              <a:t>         </a:t>
            </a:r>
            <a:endParaRPr lang="en-US" altLang="zh-CN" sz="2400" noProof="1">
              <a:solidFill>
                <a:schemeClr val="bg1">
                  <a:lumMod val="50000"/>
                </a:schemeClr>
              </a:solidFill>
              <a:latin typeface="Calibri Light" panose="020F030202020403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bg2"/>
            </a:gs>
            <a:gs pos="0">
              <a:srgbClr val="E6E6E6"/>
            </a:gs>
            <a:gs pos="100000">
              <a:schemeClr val="bg1">
                <a:lumMod val="50000"/>
              </a:schemeClr>
            </a:gs>
            <a:gs pos="92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12" name="矩形 11"/>
          <p:cNvSpPr/>
          <p:nvPr/>
        </p:nvSpPr>
        <p:spPr>
          <a:xfrm>
            <a:off x="7924800" y="1385454"/>
            <a:ext cx="4267200" cy="40514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Rectangle 70"/>
          <p:cNvSpPr>
            <a:spLocks noChangeArrowheads="1"/>
          </p:cNvSpPr>
          <p:nvPr/>
        </p:nvSpPr>
        <p:spPr bwMode="auto">
          <a:xfrm>
            <a:off x="963327" y="1479598"/>
            <a:ext cx="10726446"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nSpc>
                <a:spcPct val="150000"/>
              </a:lnSpc>
              <a:buClr>
                <a:srgbClr val="E24848"/>
              </a:buClr>
            </a:pPr>
            <a:r>
              <a:rPr lang="en-US" altLang="zh-CN" sz="2400" dirty="0" smtClean="0">
                <a:solidFill>
                  <a:prstClr val="white">
                    <a:lumMod val="50000"/>
                  </a:prstClr>
                </a:solidFill>
                <a:latin typeface="Calibri Light" panose="020F0302020204030204" pitchFamily="34" charset="0"/>
                <a:cs typeface="Arial" panose="020B0604020202020204" pitchFamily="34" charset="0"/>
                <a:sym typeface="+mn-ea"/>
              </a:rPr>
              <a:t>              </a:t>
            </a:r>
            <a:r>
              <a:rPr lang="en-US" altLang="zh-CN" sz="2400" dirty="0" err="1" smtClean="0">
                <a:solidFill>
                  <a:prstClr val="white">
                    <a:lumMod val="50000"/>
                  </a:prstClr>
                </a:solidFill>
                <a:latin typeface="Calibri Light" panose="020F0302020204030204" pitchFamily="34" charset="0"/>
                <a:cs typeface="Arial" panose="020B0604020202020204" pitchFamily="34" charset="0"/>
                <a:sym typeface="+mn-ea"/>
              </a:rPr>
              <a:t>推箱子游戏</a:t>
            </a:r>
            <a:r>
              <a:rPr lang="en-US" altLang="zh-CN" sz="2400" dirty="0" smtClean="0">
                <a:solidFill>
                  <a:prstClr val="white">
                    <a:lumMod val="50000"/>
                  </a:prstClr>
                </a:solidFill>
                <a:latin typeface="Calibri Light" panose="020F0302020204030204" pitchFamily="34" charset="0"/>
                <a:cs typeface="Arial" panose="020B0604020202020204" pitchFamily="34" charset="0"/>
                <a:sym typeface="+mn-ea"/>
              </a:rPr>
              <a:t>，</a:t>
            </a:r>
            <a:r>
              <a:rPr lang="zh-CN" altLang="en-US" sz="2400" dirty="0" smtClean="0">
                <a:solidFill>
                  <a:prstClr val="white">
                    <a:lumMod val="50000"/>
                  </a:prstClr>
                </a:solidFill>
                <a:latin typeface="Calibri Light" panose="020F0302020204030204" pitchFamily="34" charset="0"/>
                <a:cs typeface="Arial" panose="020B0604020202020204" pitchFamily="34" charset="0"/>
                <a:sym typeface="+mn-ea"/>
              </a:rPr>
              <a:t>是从主菜单直接跳转到游戏页面，其中包括对主菜单的设计及打印</a:t>
            </a:r>
            <a:r>
              <a:rPr lang="en-US" altLang="zh-CN" sz="2400" dirty="0" smtClean="0">
                <a:solidFill>
                  <a:prstClr val="white">
                    <a:lumMod val="50000"/>
                  </a:prstClr>
                </a:solidFill>
                <a:latin typeface="Calibri Light" panose="020F0302020204030204" pitchFamily="34" charset="0"/>
                <a:cs typeface="Arial" panose="020B0604020202020204" pitchFamily="34" charset="0"/>
                <a:sym typeface="+mn-ea"/>
              </a:rPr>
              <a:t>。</a:t>
            </a:r>
            <a:r>
              <a:rPr lang="zh-CN" altLang="en-US" sz="2400" dirty="0" smtClean="0">
                <a:solidFill>
                  <a:prstClr val="white">
                    <a:lumMod val="50000"/>
                  </a:prstClr>
                </a:solidFill>
                <a:latin typeface="Calibri Light" panose="020F0302020204030204" pitchFamily="34" charset="0"/>
                <a:cs typeface="Arial" panose="020B0604020202020204" pitchFamily="34" charset="0"/>
                <a:sym typeface="+mn-ea"/>
              </a:rPr>
              <a:t>对于游戏界面设计，包括地图和游戏元素及游戏元素的移动关系的处理，地图其中的难点为由于推箱子游戏的原始规则，导致如果遇到墙就无法继续推进，及人和箱子的同时移动的操作设计变得困难。联动需要通过同时判断状态来处理。游戏结束直接回到主菜单。</a:t>
            </a:r>
            <a:endParaRPr lang="en-US" altLang="zh-CN" sz="2400" noProof="1">
              <a:solidFill>
                <a:prstClr val="white">
                  <a:lumMod val="50000"/>
                </a:prstClr>
              </a:solidFill>
              <a:latin typeface="Calibri Light" panose="020F030202020403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tags/tag1.xml><?xml version="1.0" encoding="utf-8"?>
<p:tagLst xmlns:p="http://schemas.openxmlformats.org/presentationml/2006/main">
  <p:tag name="KSO_WM_TAG_VERSION" val="1.0"/>
  <p:tag name="KSO_WM_TEMPLATE_CATEGORY" val="custom"/>
  <p:tag name="KSO_WM_TEMPLATE_INDEX" val="20181637"/>
</p:tagLst>
</file>

<file path=ppt/tags/tag10.xml><?xml version="1.0" encoding="utf-8"?>
<p:tagLst xmlns:p="http://schemas.openxmlformats.org/presentationml/2006/main">
  <p:tag name="KSO_WM_UNIT_PLACING_PICTURE_USER_VIEWPORT" val="{&quot;height&quot;:6410,&quot;width&quot;:9274}"/>
</p:tagLst>
</file>

<file path=ppt/tags/tag11.xml><?xml version="1.0" encoding="utf-8"?>
<p:tagLst xmlns:p="http://schemas.openxmlformats.org/presentationml/2006/main">
  <p:tag name="KSO_WM_UNIT_PLACING_PICTURE_USER_VIEWPORT" val="{&quot;height&quot;:7200,&quot;width&quot;:3900}"/>
</p:tagLst>
</file>

<file path=ppt/tags/tag12.xml><?xml version="1.0" encoding="utf-8"?>
<p:tagLst xmlns:p="http://schemas.openxmlformats.org/presentationml/2006/main">
  <p:tag name="KSO_WM_TEMPLATE_CATEGORY" val="custom"/>
  <p:tag name="KSO_WM_TEMPLATE_INDEX" val="20181637"/>
  <p:tag name="KSO_WM_TAG_VERSION" val="1.0"/>
  <p:tag name="KSO_WM_BEAUTIFY_FLAG" val="#wm#"/>
  <p:tag name="KSO_WM_UNIT_TYPE" val="d"/>
  <p:tag name="KSO_WM_UNIT_INDEX" val="1"/>
  <p:tag name="KSO_WM_UNIT_LAYERLEVEL" val="1"/>
  <p:tag name="KSO_WM_UNIT_VALUE" val="1003*2787"/>
  <p:tag name="KSO_WM_UNIT_HIGHLIGHT" val="0"/>
  <p:tag name="KSO_WM_UNIT_COMPATIBLE" val="0"/>
  <p:tag name="KSO_WM_UNIT_CLEAR" val="0"/>
  <p:tag name="KSO_WM_UNIT_ID" val="custom20181637_5*d*1"/>
</p:tagLst>
</file>

<file path=ppt/tags/tag13.xml><?xml version="1.0" encoding="utf-8"?>
<p:tagLst xmlns:p="http://schemas.openxmlformats.org/presentationml/2006/main">
  <p:tag name="KSO_WM_SLIDE_SIZE" val="790*388"/>
  <p:tag name="KSO_WM_SLIDE_POSITION" val="84*126"/>
  <p:tag name="KSO_WM_SLIDE_LAYOUT_CNT" val="1_1_1"/>
  <p:tag name="KSO_WM_SLIDE_LAYOUT" val="a_f_d"/>
  <p:tag name="KSO_WM_BEAUTIFY_FLAG" val="#wm#"/>
  <p:tag name="KSO_WM_SLIDE_TYPE" val="text"/>
  <p:tag name="KSO_WM_SLIDE_ITEM_CNT" val="2"/>
  <p:tag name="KSO_WM_TAG_VERSION" val="1.0"/>
  <p:tag name="KSO_WM_COMBINE_RELATE_SLIDE_ID" val="background20180946_5"/>
  <p:tag name="KSO_WM_TEMPLATE_CATEGORY" val="custom"/>
  <p:tag name="KSO_WM_TEMPLATE_INDEX" val="20181637"/>
  <p:tag name="KSO_WM_SLIDE_ID" val="custom20181637_5"/>
  <p:tag name="KSO_WM_SLIDE_INDEX" val="5"/>
  <p:tag name="KSO_WM_TEMPLATE_SUBCATEGORY" val="combine"/>
</p:tagLst>
</file>

<file path=ppt/tags/tag14.xml><?xml version="1.0" encoding="utf-8"?>
<p:tagLst xmlns:p="http://schemas.openxmlformats.org/presentationml/2006/main">
  <p:tag name="KSO_WM_SLIDE_SIZE" val="827*426"/>
  <p:tag name="KSO_WM_SLIDE_POSITION" val="66*56"/>
  <p:tag name="KSO_WM_SLIDE_LAYOUT_CNT" val="1_1_1"/>
  <p:tag name="KSO_WM_SLIDE_LAYOUT" val="a_f_d"/>
  <p:tag name="KSO_WM_BEAUTIFY_FLAG" val="#wm#"/>
  <p:tag name="KSO_WM_SLIDE_TYPE" val="text"/>
  <p:tag name="KSO_WM_SLIDE_ITEM_CNT" val="2"/>
  <p:tag name="KSO_WM_TAG_VERSION" val="1.0"/>
  <p:tag name="KSO_WM_COMBINE_RELATE_SLIDE_ID" val="background20180946_4"/>
  <p:tag name="KSO_WM_TEMPLATE_CATEGORY" val="custom"/>
  <p:tag name="KSO_WM_TEMPLATE_INDEX" val="20181637"/>
  <p:tag name="KSO_WM_SLIDE_ID" val="custom20181637_4"/>
  <p:tag name="KSO_WM_SLIDE_INDEX" val="4"/>
  <p:tag name="KSO_WM_TEMPLATE_SUBCATEGORY" val="combine"/>
</p:tagLst>
</file>

<file path=ppt/tags/tag15.xml><?xml version="1.0" encoding="utf-8"?>
<p:tagLst xmlns:p="http://schemas.openxmlformats.org/presentationml/2006/main">
  <p:tag name="KSO_WM_BEAUTIFY_FLAG" val="#wm#"/>
  <p:tag name="KSO_WM_TEMPLATE_CATEGORY" val="custom"/>
  <p:tag name="KSO_WM_TEMPLATE_INDEX" val="20181637"/>
</p:tagLst>
</file>

<file path=ppt/tags/tag16.xml><?xml version="1.0" encoding="utf-8"?>
<p:tagLst xmlns:p="http://schemas.openxmlformats.org/presentationml/2006/main">
  <p:tag name="KSO_WM_BEAUTIFY_FLAG" val="#wm#"/>
  <p:tag name="KSO_WM_TEMPLATE_CATEGORY" val="custom"/>
  <p:tag name="KSO_WM_TEMPLATE_INDEX" val="20181637"/>
</p:tagLst>
</file>

<file path=ppt/tags/tag17.xml><?xml version="1.0" encoding="utf-8"?>
<p:tagLst xmlns:p="http://schemas.openxmlformats.org/presentationml/2006/main">
  <p:tag name="KSO_WM_UNIT_PLACING_PICTURE_USER_VIEWPORT" val="{&quot;height&quot;:7710,&quot;width&quot;:7500}"/>
</p:tagLst>
</file>

<file path=ppt/tags/tag2.xml><?xml version="1.0" encoding="utf-8"?>
<p:tagLst xmlns:p="http://schemas.openxmlformats.org/presentationml/2006/main">
  <p:tag name="KSO_WM_TAG_VERSION" val="1.0"/>
  <p:tag name="KSO_WM_TEMPLATE_CATEGORY" val="custom"/>
  <p:tag name="KSO_WM_TEMPLATE_INDEX" val="20181637"/>
</p:tagLst>
</file>

<file path=ppt/tags/tag3.xml><?xml version="1.0" encoding="utf-8"?>
<p:tagLst xmlns:p="http://schemas.openxmlformats.org/presentationml/2006/main">
  <p:tag name="KSO_WM_TAG_VERSION" val="1.0"/>
  <p:tag name="KSO_WM_BEAUTIFY_FLAG" val="#wm#"/>
  <p:tag name="KSO_WM_COMBINE_RELATE_SLIDE_ID" val="background20180946_1"/>
  <p:tag name="KSO_WM_TEMPLATE_CATEGORY" val="custom"/>
  <p:tag name="KSO_WM_TEMPLATE_INDEX" val="20181637"/>
  <p:tag name="KSO_WM_TEMPLATE_SUBCATEGORY" val="combine"/>
  <p:tag name="KSO_WM_TEMPLATE_THUMBS_INDEX" val="1、4、5、6、12、13、19、22"/>
</p:tagLst>
</file>

<file path=ppt/tags/tag4.xml><?xml version="1.0" encoding="utf-8"?>
<p:tagLst xmlns:p="http://schemas.openxmlformats.org/presentationml/2006/main">
  <p:tag name="KSO_WM_TEMPLATE_CATEGORY" val="custom"/>
  <p:tag name="KSO_WM_TEMPLATE_INDEX" val="20181637"/>
  <p:tag name="KSO_WM_TAG_VERSION" val="1.0"/>
  <p:tag name="KSO_WM_BEAUTIFY_FLAG" val="#wm#"/>
  <p:tag name="KSO_WM_UNIT_TYPE" val="a"/>
  <p:tag name="KSO_WM_UNIT_INDEX" val="1"/>
  <p:tag name="KSO_WM_UNIT_LAYERLEVEL" val="1"/>
  <p:tag name="KSO_WM_UNIT_VALUE" val="26"/>
  <p:tag name="KSO_WM_UNIT_ISCONTENTSTITLE" val="0"/>
  <p:tag name="KSO_WM_UNIT_HIGHLIGHT" val="0"/>
  <p:tag name="KSO_WM_UNIT_COMPATIBLE" val="0"/>
  <p:tag name="KSO_WM_UNIT_CLEAR" val="0"/>
  <p:tag name="KSO_WM_UNIT_ID" val="custom20181637_1*a*1"/>
  <p:tag name="KSO_WM_UNIT_PRESET_TEXT" val="细线简约总结汇报"/>
</p:tagLst>
</file>

<file path=ppt/tags/tag5.xml><?xml version="1.0" encoding="utf-8"?>
<p:tagLst xmlns:p="http://schemas.openxmlformats.org/presentationml/2006/main">
  <p:tag name="KSO_WM_TEMPLATE_CATEGORY" val="custom"/>
  <p:tag name="KSO_WM_TEMPLATE_INDEX" val="20181637"/>
  <p:tag name="KSO_WM_TAG_VERSION" val="1.0"/>
  <p:tag name="KSO_WM_BEAUTIFY_FLAG" val="#wm#"/>
  <p:tag name="KSO_WM_UNIT_TYPE" val="b"/>
  <p:tag name="KSO_WM_UNIT_INDEX" val="1"/>
  <p:tag name="KSO_WM_UNIT_LAYERLEVEL" val="1"/>
  <p:tag name="KSO_WM_UNIT_VALUE" val="33"/>
  <p:tag name="KSO_WM_UNIT_ISCONTENTSTITLE" val="0"/>
  <p:tag name="KSO_WM_UNIT_HIGHLIGHT" val="0"/>
  <p:tag name="KSO_WM_UNIT_COMPATIBLE" val="0"/>
  <p:tag name="KSO_WM_UNIT_CLEAR" val="0"/>
  <p:tag name="KSO_WM_UNIT_PRESET_TEXT_INDEX" val="4"/>
  <p:tag name="KSO_WM_UNIT_PRESET_TEXT_LEN" val="57"/>
  <p:tag name="KSO_WM_UNIT_ID" val="custom20181637_1*b*1"/>
</p:tagLst>
</file>

<file path=ppt/tags/tag6.xml><?xml version="1.0" encoding="utf-8"?>
<p:tagLst xmlns:p="http://schemas.openxmlformats.org/presentationml/2006/main">
  <p:tag name="KSO_WM_TAG_VERSION" val="1.0"/>
  <p:tag name="KSO_WM_BEAUTIFY_FLAG" val="#wm#"/>
  <p:tag name="KSO_WM_UNIT_TYPE" val="i"/>
  <p:tag name="KSO_WM_UNIT_ID" val="custom20181637_1*i*2"/>
  <p:tag name="KSO_WM_TEMPLATE_CATEGORY" val="custom"/>
  <p:tag name="KSO_WM_TEMPLATE_INDEX" val="20181637"/>
  <p:tag name="KSO_WM_UNIT_INDEX" val="2"/>
</p:tagLst>
</file>

<file path=ppt/tags/tag7.xml><?xml version="1.0" encoding="utf-8"?>
<p:tagLst xmlns:p="http://schemas.openxmlformats.org/presentationml/2006/main">
  <p:tag name="KSO_WM_TAG_VERSION" val="1.0"/>
  <p:tag name="KSO_WM_SLIDE_ITEM_CNT" val="2"/>
  <p:tag name="KSO_WM_SLIDE_LAYOUT" val="a_b"/>
  <p:tag name="KSO_WM_SLIDE_LAYOUT_CNT" val="1_1"/>
  <p:tag name="KSO_WM_SLIDE_TYPE" val="title"/>
  <p:tag name="KSO_WM_BEAUTIFY_FLAG" val="#wm#"/>
  <p:tag name="KSO_WM_COMBINE_RELATE_SLIDE_ID" val="background20180946_1"/>
  <p:tag name="KSO_WM_TEMPLATE_CATEGORY" val="custom"/>
  <p:tag name="KSO_WM_TEMPLATE_INDEX" val="20181637"/>
  <p:tag name="KSO_WM_SLIDE_ID" val="custom20181637_1"/>
  <p:tag name="KSO_WM_SLIDE_INDEX" val="1"/>
  <p:tag name="KSO_WM_TEMPLATE_SUBCATEGORY" val="combine"/>
  <p:tag name="KSO_WM_TEMPLATE_THUMBS_INDEX" val="1、4、5、6、12、13、19、22、"/>
</p:tagLst>
</file>

<file path=ppt/tags/tag8.xml><?xml version="1.0" encoding="utf-8"?>
<p:tagLst xmlns:p="http://schemas.openxmlformats.org/presentationml/2006/main">
  <p:tag name="KSO_WM_UNIT_PLACING_PICTURE_USER_VIEWPORT" val="{&quot;height&quot;:5970,&quot;width&quot;:7635}"/>
</p:tagLst>
</file>

<file path=ppt/tags/tag9.xml><?xml version="1.0" encoding="utf-8"?>
<p:tagLst xmlns:p="http://schemas.openxmlformats.org/presentationml/2006/main">
  <p:tag name="KSO_WM_UNIT_PLACING_PICTURE_USER_VIEWPORT" val="{&quot;height&quot;:7275,&quot;width&quot;:1113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rgbClr val="000000"/>
      </a:dk1>
      <a:lt1>
        <a:srgbClr val="FFFFFF"/>
      </a:lt1>
      <a:dk2>
        <a:srgbClr val="44546A"/>
      </a:dk2>
      <a:lt2>
        <a:srgbClr val="F1F1F1"/>
      </a:lt2>
      <a:accent1>
        <a:srgbClr val="000000"/>
      </a:accent1>
      <a:accent2>
        <a:srgbClr val="FFFFFF"/>
      </a:accent2>
      <a:accent3>
        <a:srgbClr val="7E7E7E"/>
      </a:accent3>
      <a:accent4>
        <a:srgbClr val="BFBFBF"/>
      </a:accent4>
      <a:accent5>
        <a:srgbClr val="D9D9D9"/>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F1F1F1"/>
    </a:lt2>
    <a:accent1>
      <a:srgbClr val="000000"/>
    </a:accent1>
    <a:accent2>
      <a:srgbClr val="FFFFFF"/>
    </a:accent2>
    <a:accent3>
      <a:srgbClr val="7E7E7E"/>
    </a:accent3>
    <a:accent4>
      <a:srgbClr val="BFBFBF"/>
    </a:accent4>
    <a:accent5>
      <a:srgbClr val="D9D9D9"/>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1375</Words>
  <Application>WPS 演示</Application>
  <PresentationFormat>宽屏</PresentationFormat>
  <Paragraphs>158</Paragraphs>
  <Slides>30</Slides>
  <Notes>20</Notes>
  <HiddenSlides>0</HiddenSlides>
  <MMClips>2</MMClips>
  <ScaleCrop>false</ScaleCrop>
  <HeadingPairs>
    <vt:vector size="6" baseType="variant">
      <vt:variant>
        <vt:lpstr>已用的字体</vt:lpstr>
      </vt:variant>
      <vt:variant>
        <vt:i4>22</vt:i4>
      </vt:variant>
      <vt:variant>
        <vt:lpstr>主题</vt:lpstr>
      </vt:variant>
      <vt:variant>
        <vt:i4>2</vt:i4>
      </vt:variant>
      <vt:variant>
        <vt:lpstr>幻灯片标题</vt:lpstr>
      </vt:variant>
      <vt:variant>
        <vt:i4>30</vt:i4>
      </vt:variant>
    </vt:vector>
  </HeadingPairs>
  <TitlesOfParts>
    <vt:vector size="54" baseType="lpstr">
      <vt:lpstr>Arial</vt:lpstr>
      <vt:lpstr>宋体</vt:lpstr>
      <vt:lpstr>Wingdings</vt:lpstr>
      <vt:lpstr>Source Sans Pro</vt:lpstr>
      <vt:lpstr>黑体</vt:lpstr>
      <vt:lpstr>方正兰亭细黑_GBK</vt:lpstr>
      <vt:lpstr>微软雅黑</vt:lpstr>
      <vt:lpstr>Arial Narrow</vt:lpstr>
      <vt:lpstr>华文隶书</vt:lpstr>
      <vt:lpstr>Nirmala UI Semilight</vt:lpstr>
      <vt:lpstr>Calibri Light</vt:lpstr>
      <vt:lpstr>Roboto Light</vt:lpstr>
      <vt:lpstr>Segoe Print</vt:lpstr>
      <vt:lpstr>Open Sans</vt:lpstr>
      <vt:lpstr>Gill Sans</vt:lpstr>
      <vt:lpstr>Calibri</vt:lpstr>
      <vt:lpstr>Arial Unicode MS</vt:lpstr>
      <vt:lpstr>等线</vt:lpstr>
      <vt:lpstr>幼圆</vt:lpstr>
      <vt:lpstr>造字工房尚雅准宋 G0v1 常规体</vt:lpstr>
      <vt:lpstr>Mistral</vt:lpstr>
      <vt:lpstr>Gill Sans MT</vt:lpstr>
      <vt:lpstr>Office 主题​​</vt:lpstr>
      <vt:lpstr>1_Office 主题</vt:lpstr>
      <vt:lpstr>益智游戏合集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绘制地图</vt:lpstr>
      <vt:lpstr>PowerPoint 演示文稿</vt:lpstr>
      <vt:lpstr>产生金币及障碍物</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10116.pptx</dc:title>
  <dc:creator/>
  <dc:description>BOSSPPT致力于提供高质量，有品质的模板，拒绝垃圾模板！
本模板由bossppt设计师制作或制作师二次制作整理，bossppt为此花费了大量心血。
如果非本店购买，请直接向倒卖的店进行索赔。
本店淘宝唯一购买网址：https://chinappt.taobao.com</dc:description>
  <dc:subject>BOSSPPT 2017-2018</dc:subject>
  <cp:category>https://chinappt.taobao.com</cp:category>
  <cp:lastModifiedBy>Vaidurya</cp:lastModifiedBy>
  <cp:revision>16</cp:revision>
  <dcterms:created xsi:type="dcterms:W3CDTF">2017-02-24T08:35:00Z</dcterms:created>
  <dcterms:modified xsi:type="dcterms:W3CDTF">2020-09-06T02:53:54Z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